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1" r:id="rId29"/>
    <p:sldId id="292" r:id="rId30"/>
    <p:sldId id="296" r:id="rId31"/>
    <p:sldId id="302" r:id="rId32"/>
    <p:sldId id="304" r:id="rId33"/>
    <p:sldId id="305" r:id="rId34"/>
    <p:sldId id="306" r:id="rId35"/>
    <p:sldId id="325" r:id="rId36"/>
    <p:sldId id="328" r:id="rId37"/>
    <p:sldId id="329" r:id="rId38"/>
    <p:sldId id="330" r:id="rId39"/>
    <p:sldId id="331" r:id="rId40"/>
    <p:sldId id="332" r:id="rId41"/>
    <p:sldId id="335" r:id="rId42"/>
    <p:sldId id="338" r:id="rId43"/>
    <p:sldId id="339" r:id="rId44"/>
    <p:sldId id="349" r:id="rId45"/>
    <p:sldId id="356" r:id="rId46"/>
    <p:sldId id="358" r:id="rId47"/>
    <p:sldId id="360" r:id="rId48"/>
    <p:sldId id="361" r:id="rId49"/>
    <p:sldId id="362" r:id="rId50"/>
    <p:sldId id="363" r:id="rId51"/>
    <p:sldId id="377" r:id="rId52"/>
    <p:sldId id="378" r:id="rId53"/>
    <p:sldId id="387" r:id="rId54"/>
    <p:sldId id="389" r:id="rId55"/>
    <p:sldId id="390" r:id="rId56"/>
    <p:sldId id="392" r:id="rId57"/>
    <p:sldId id="393" r:id="rId58"/>
    <p:sldId id="395" r:id="rId59"/>
    <p:sldId id="397" r:id="rId60"/>
    <p:sldId id="398" r:id="rId61"/>
    <p:sldId id="400" r:id="rId62"/>
    <p:sldId id="401" r:id="rId63"/>
    <p:sldId id="410" r:id="rId64"/>
    <p:sldId id="424" r:id="rId6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48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3.wmf"/><Relationship Id="rId4" Type="http://schemas.openxmlformats.org/officeDocument/2006/relationships/image" Target="../media/image5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2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17.wmf"/><Relationship Id="rId1" Type="http://schemas.openxmlformats.org/officeDocument/2006/relationships/image" Target="../media/image18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8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8.wmf"/><Relationship Id="rId5" Type="http://schemas.openxmlformats.org/officeDocument/2006/relationships/image" Target="../media/image31.wmf"/><Relationship Id="rId4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8.wmf"/><Relationship Id="rId5" Type="http://schemas.openxmlformats.org/officeDocument/2006/relationships/image" Target="../media/image32.wmf"/><Relationship Id="rId4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189D7-7F34-470E-8C31-44DC04AACB55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32DD3-B1F8-460B-8592-DB50A3B235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033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Ex: pour l’eau il faut une pression de 227 bar pour voir une augmentation de masse volumique de 1% (approximation rho est constante est justifiée)</a:t>
            </a:r>
          </a:p>
          <a:p>
            <a:r>
              <a:rPr lang="fr-FR" dirty="0" smtClean="0"/>
              <a:t>Pour les </a:t>
            </a:r>
            <a:r>
              <a:rPr lang="fr-FR" dirty="0" err="1" smtClean="0"/>
              <a:t>ga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67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fr-FR" dirty="0" smtClean="0"/>
              <a:t>D’un côté la rotation de la balle s’oppose au déplacement du fluide (surpression)</a:t>
            </a:r>
          </a:p>
          <a:p>
            <a:pPr>
              <a:spcBef>
                <a:spcPct val="0"/>
              </a:spcBef>
            </a:pPr>
            <a:r>
              <a:rPr lang="fr-FR" dirty="0" smtClean="0"/>
              <a:t>De l’autre côté, la rotation accélère l’écoulement du fluide (dépression), </a:t>
            </a:r>
          </a:p>
          <a:p>
            <a:pPr>
              <a:spcBef>
                <a:spcPct val="0"/>
              </a:spcBef>
            </a:pPr>
            <a:r>
              <a:rPr lang="fr-FR" dirty="0" smtClean="0"/>
              <a:t>Une force pressante s’exerce vers la zone de dépression, donc de haut en bas</a:t>
            </a: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23AD09C-C929-4F1A-855D-C51788B4BA43}" type="slidenum">
              <a:rPr lang="fr-FR"/>
              <a:pPr/>
              <a:t>56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42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08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4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75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04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00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23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22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43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73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58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2CF9-F391-4EF1-BCD5-962A32B071F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56F05-AA64-49C3-8638-AC1DBCA5A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86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24.wmf"/><Relationship Id="rId3" Type="http://schemas.openxmlformats.org/officeDocument/2006/relationships/image" Target="../media/image27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3.wmf"/><Relationship Id="rId5" Type="http://schemas.openxmlformats.org/officeDocument/2006/relationships/image" Target="../media/image18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8.wmf"/><Relationship Id="rId3" Type="http://schemas.openxmlformats.org/officeDocument/2006/relationships/image" Target="../media/image27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3.wmf"/><Relationship Id="rId5" Type="http://schemas.openxmlformats.org/officeDocument/2006/relationships/image" Target="../media/image18.wmf"/><Relationship Id="rId15" Type="http://schemas.openxmlformats.org/officeDocument/2006/relationships/image" Target="../media/image29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1.wmf"/><Relationship Id="rId3" Type="http://schemas.openxmlformats.org/officeDocument/2006/relationships/image" Target="../media/image27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3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2.wmf"/><Relationship Id="rId3" Type="http://schemas.openxmlformats.org/officeDocument/2006/relationships/image" Target="../media/image27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3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8.png"/><Relationship Id="rId4" Type="http://schemas.openxmlformats.org/officeDocument/2006/relationships/image" Target="../media/image4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7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8.bin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57.wmf"/><Relationship Id="rId5" Type="http://schemas.openxmlformats.org/officeDocument/2006/relationships/image" Target="../media/image54.png"/><Relationship Id="rId10" Type="http://schemas.openxmlformats.org/officeDocument/2006/relationships/oleObject" Target="../embeddings/oleObject41.bin"/><Relationship Id="rId4" Type="http://schemas.openxmlformats.org/officeDocument/2006/relationships/image" Target="../media/image53.wmf"/><Relationship Id="rId9" Type="http://schemas.openxmlformats.org/officeDocument/2006/relationships/image" Target="../media/image5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43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6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6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81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49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45.png"/><Relationship Id="rId4" Type="http://schemas.openxmlformats.org/officeDocument/2006/relationships/image" Target="../media/image86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988840"/>
            <a:ext cx="8640960" cy="2088232"/>
          </a:xfrm>
        </p:spPr>
        <p:txBody>
          <a:bodyPr>
            <a:normAutofit/>
          </a:bodyPr>
          <a:lstStyle/>
          <a:p>
            <a:r>
              <a:rPr lang="fr-FR" sz="3000" dirty="0" smtClean="0"/>
              <a:t>Objectifs (Cours, TD et TP)</a:t>
            </a:r>
          </a:p>
          <a:p>
            <a:r>
              <a:rPr lang="fr-FR" sz="3000" dirty="0" smtClean="0"/>
              <a:t>Programme</a:t>
            </a:r>
          </a:p>
          <a:p>
            <a:r>
              <a:rPr lang="fr-FR" sz="3000" dirty="0" smtClean="0"/>
              <a:t>Evaluation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physique en deuxième année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74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fr-FR" dirty="0" smtClean="0"/>
              <a:t>Fluide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71600" y="5949280"/>
            <a:ext cx="7200800" cy="79208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dirty="0" smtClean="0"/>
              <a:t>Milieu matériel parfaitement déformable</a:t>
            </a: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 cstate="print"/>
          <a:srcRect l="48832" t="74062" r="47233" b="17057"/>
          <a:stretch>
            <a:fillRect/>
          </a:stretch>
        </p:blipFill>
        <p:spPr bwMode="auto">
          <a:xfrm>
            <a:off x="179512" y="908720"/>
            <a:ext cx="1903423" cy="241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images-1.jpe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0952" y="908720"/>
            <a:ext cx="2641528" cy="197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e 11"/>
          <p:cNvGrpSpPr/>
          <p:nvPr/>
        </p:nvGrpSpPr>
        <p:grpSpPr>
          <a:xfrm>
            <a:off x="2267744" y="2420888"/>
            <a:ext cx="3888432" cy="3240360"/>
            <a:chOff x="2267744" y="2420888"/>
            <a:chExt cx="3888432" cy="324036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25068" t="24235" r="38216" b="29954"/>
            <a:stretch>
              <a:fillRect/>
            </a:stretch>
          </p:blipFill>
          <p:spPr bwMode="auto">
            <a:xfrm>
              <a:off x="2287504" y="2420888"/>
              <a:ext cx="3816424" cy="267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Espace réservé du contenu 2"/>
            <p:cNvSpPr txBox="1">
              <a:spLocks/>
            </p:cNvSpPr>
            <p:nvPr/>
          </p:nvSpPr>
          <p:spPr>
            <a:xfrm>
              <a:off x="2267744" y="5085184"/>
              <a:ext cx="3888432" cy="5760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fr-F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Ni liquide, ni gaz</a:t>
              </a:r>
            </a:p>
          </p:txBody>
        </p:sp>
      </p:grp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6300192" y="3140968"/>
            <a:ext cx="2592288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2800" dirty="0" smtClean="0"/>
              <a:t>Très c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ompressible</a:t>
            </a: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-108520" y="3573016"/>
            <a:ext cx="252028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2800" noProof="0" dirty="0" smtClean="0"/>
              <a:t>Inc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ompressible</a:t>
            </a:r>
          </a:p>
        </p:txBody>
      </p:sp>
    </p:spTree>
    <p:extLst>
      <p:ext uri="{BB962C8B-B14F-4D97-AF65-F5344CB8AC3E}">
        <p14:creationId xmlns:p14="http://schemas.microsoft.com/office/powerpoint/2010/main" val="20340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fr-FR" dirty="0" smtClean="0"/>
              <a:t>Fluide parfait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7624" y="5157192"/>
            <a:ext cx="6624736" cy="57606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dirty="0" smtClean="0"/>
              <a:t>Fluide sans aucune viscosité</a:t>
            </a:r>
          </a:p>
        </p:txBody>
      </p:sp>
      <p:pic>
        <p:nvPicPr>
          <p:cNvPr id="5" name="Image 7" descr="Unknown-1.jpeg"/>
          <p:cNvPicPr>
            <a:picLocks noChangeAspect="1"/>
          </p:cNvPicPr>
          <p:nvPr/>
        </p:nvPicPr>
        <p:blipFill>
          <a:blip r:embed="rId2" cstate="print"/>
          <a:srcRect l="31511" r="16721"/>
          <a:stretch>
            <a:fillRect/>
          </a:stretch>
        </p:blipFill>
        <p:spPr bwMode="auto">
          <a:xfrm>
            <a:off x="1907704" y="1556792"/>
            <a:ext cx="1944216" cy="2816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13" descr="Unknown-2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5" y="1647326"/>
            <a:ext cx="1971565" cy="26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e 12"/>
          <p:cNvGrpSpPr/>
          <p:nvPr/>
        </p:nvGrpSpPr>
        <p:grpSpPr>
          <a:xfrm>
            <a:off x="1835696" y="2708920"/>
            <a:ext cx="1656184" cy="1728192"/>
            <a:chOff x="1907704" y="1412776"/>
            <a:chExt cx="2016224" cy="2880320"/>
          </a:xfrm>
        </p:grpSpPr>
        <p:cxnSp>
          <p:nvCxnSpPr>
            <p:cNvPr id="10" name="Connecteur droit 9"/>
            <p:cNvCxnSpPr/>
            <p:nvPr/>
          </p:nvCxnSpPr>
          <p:spPr>
            <a:xfrm rot="16200000" flipH="1">
              <a:off x="1475656" y="1844824"/>
              <a:ext cx="2880320" cy="20162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rot="5400000">
              <a:off x="1511660" y="1880828"/>
              <a:ext cx="2808312" cy="20162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/>
          <p:cNvGrpSpPr/>
          <p:nvPr/>
        </p:nvGrpSpPr>
        <p:grpSpPr>
          <a:xfrm>
            <a:off x="5076055" y="2511422"/>
            <a:ext cx="1656184" cy="1728192"/>
            <a:chOff x="1907704" y="1412776"/>
            <a:chExt cx="2016224" cy="2880320"/>
          </a:xfrm>
        </p:grpSpPr>
        <p:cxnSp>
          <p:nvCxnSpPr>
            <p:cNvPr id="16" name="Connecteur droit 15"/>
            <p:cNvCxnSpPr/>
            <p:nvPr/>
          </p:nvCxnSpPr>
          <p:spPr>
            <a:xfrm rot="16200000" flipH="1">
              <a:off x="1475656" y="1844824"/>
              <a:ext cx="2880320" cy="20162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/>
            <p:nvPr/>
          </p:nvCxnSpPr>
          <p:spPr>
            <a:xfrm rot="5400000">
              <a:off x="1511660" y="1880828"/>
              <a:ext cx="2808312" cy="20162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4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25760"/>
            <a:ext cx="4896544" cy="1143000"/>
          </a:xfrm>
        </p:spPr>
        <p:txBody>
          <a:bodyPr/>
          <a:lstStyle/>
          <a:p>
            <a:r>
              <a:rPr lang="fr-FR" dirty="0" smtClean="0"/>
              <a:t>Fluide liquide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43608" y="5733256"/>
            <a:ext cx="6624736" cy="57606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dirty="0" smtClean="0"/>
              <a:t>Incompressible</a:t>
            </a:r>
          </a:p>
        </p:txBody>
      </p:sp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3" cstate="print"/>
          <a:srcRect l="48832" t="74062" r="47233" b="17057"/>
          <a:stretch>
            <a:fillRect/>
          </a:stretch>
        </p:blipFill>
        <p:spPr bwMode="auto">
          <a:xfrm>
            <a:off x="3203848" y="1556792"/>
            <a:ext cx="1903423" cy="241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7281" name="Object 2"/>
          <p:cNvGraphicFramePr>
            <a:graphicFrameLocks noChangeAspect="1"/>
          </p:cNvGraphicFramePr>
          <p:nvPr/>
        </p:nvGraphicFramePr>
        <p:xfrm>
          <a:off x="2699792" y="4293096"/>
          <a:ext cx="3268110" cy="73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Équation" r:id="rId4" imgW="838080" imgH="190440" progId="Equation.3">
                  <p:embed/>
                </p:oleObj>
              </mc:Choice>
              <mc:Fallback>
                <p:oleObj name="Équation" r:id="rId4" imgW="8380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293096"/>
                        <a:ext cx="3268110" cy="738709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Flèche vers le bas 19"/>
          <p:cNvSpPr/>
          <p:nvPr/>
        </p:nvSpPr>
        <p:spPr>
          <a:xfrm>
            <a:off x="4067944" y="5301208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4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fr-FR" dirty="0" smtClean="0"/>
              <a:t>Ecoulement permanent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5733256"/>
            <a:ext cx="7488832" cy="64807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dirty="0" smtClean="0"/>
              <a:t>Vitesse en un point indépendante du temps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611559" y="908720"/>
            <a:ext cx="6768753" cy="6192688"/>
            <a:chOff x="611559" y="908720"/>
            <a:chExt cx="6768753" cy="6192688"/>
          </a:xfrm>
        </p:grpSpPr>
        <p:sp>
          <p:nvSpPr>
            <p:cNvPr id="17" name="Arc 16"/>
            <p:cNvSpPr/>
            <p:nvPr/>
          </p:nvSpPr>
          <p:spPr>
            <a:xfrm rot="16200000">
              <a:off x="2786325" y="3149643"/>
              <a:ext cx="3661168" cy="4242362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2483769" y="2533372"/>
              <a:ext cx="4242362" cy="3692701"/>
              <a:chOff x="2483769" y="2533372"/>
              <a:chExt cx="4242362" cy="3692701"/>
            </a:xfrm>
          </p:grpSpPr>
          <p:sp>
            <p:nvSpPr>
              <p:cNvPr id="13" name="Arc 12"/>
              <p:cNvSpPr/>
              <p:nvPr/>
            </p:nvSpPr>
            <p:spPr>
              <a:xfrm rot="16200000">
                <a:off x="2774366" y="2274308"/>
                <a:ext cx="3661168" cy="4242362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" name="Connecteur droit 13"/>
              <p:cNvCxnSpPr/>
              <p:nvPr/>
            </p:nvCxnSpPr>
            <p:spPr>
              <a:xfrm flipV="1">
                <a:off x="4611649" y="2533372"/>
                <a:ext cx="1790017" cy="334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e 17"/>
            <p:cNvGrpSpPr/>
            <p:nvPr/>
          </p:nvGrpSpPr>
          <p:grpSpPr>
            <a:xfrm>
              <a:off x="2498822" y="3813750"/>
              <a:ext cx="4242362" cy="2952328"/>
              <a:chOff x="2483769" y="2533372"/>
              <a:chExt cx="4242362" cy="3692701"/>
            </a:xfrm>
          </p:grpSpPr>
          <p:sp>
            <p:nvSpPr>
              <p:cNvPr id="20" name="Arc 19"/>
              <p:cNvSpPr/>
              <p:nvPr/>
            </p:nvSpPr>
            <p:spPr>
              <a:xfrm rot="16200000">
                <a:off x="2774366" y="2274308"/>
                <a:ext cx="3661168" cy="4242362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20"/>
              <p:cNvCxnSpPr/>
              <p:nvPr/>
            </p:nvCxnSpPr>
            <p:spPr>
              <a:xfrm flipV="1">
                <a:off x="4611649" y="2533372"/>
                <a:ext cx="1790017" cy="334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e 25"/>
            <p:cNvGrpSpPr/>
            <p:nvPr/>
          </p:nvGrpSpPr>
          <p:grpSpPr>
            <a:xfrm>
              <a:off x="611559" y="908720"/>
              <a:ext cx="6768753" cy="4593025"/>
              <a:chOff x="611559" y="908720"/>
              <a:chExt cx="6768753" cy="4593025"/>
            </a:xfrm>
          </p:grpSpPr>
          <p:sp>
            <p:nvSpPr>
              <p:cNvPr id="16" name="ZoneTexte 15"/>
              <p:cNvSpPr txBox="1"/>
              <p:nvPr/>
            </p:nvSpPr>
            <p:spPr>
              <a:xfrm>
                <a:off x="4499992" y="908720"/>
                <a:ext cx="194421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 smtClean="0">
                    <a:solidFill>
                      <a:srgbClr val="0070C0"/>
                    </a:solidFill>
                  </a:rPr>
                  <a:t>Régime stationnaire</a:t>
                </a:r>
                <a:endParaRPr lang="fr-FR" sz="2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6" name="Connecteur droit avec flèche 5"/>
              <p:cNvCxnSpPr/>
              <p:nvPr/>
            </p:nvCxnSpPr>
            <p:spPr>
              <a:xfrm rot="5400000">
                <a:off x="737341" y="3536845"/>
                <a:ext cx="3497315" cy="182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" name="Object 3"/>
              <p:cNvGraphicFramePr>
                <a:graphicFrameLocks noChangeAspect="1"/>
              </p:cNvGraphicFramePr>
              <p:nvPr/>
            </p:nvGraphicFramePr>
            <p:xfrm>
              <a:off x="611559" y="1700808"/>
              <a:ext cx="1466427" cy="5760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2" name="Équation" r:id="rId3" imgW="457200" imgH="164880" progId="Equation.3">
                      <p:embed/>
                    </p:oleObj>
                  </mc:Choice>
                  <mc:Fallback>
                    <p:oleObj name="Équation" r:id="rId3" imgW="45720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1559" y="1700808"/>
                            <a:ext cx="1466427" cy="576064"/>
                          </a:xfrm>
                          <a:prstGeom prst="rect">
                            <a:avLst/>
                          </a:prstGeom>
                          <a:solidFill>
                            <a:srgbClr val="FFCC99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8" name="Connecteur droit avec flèche 7"/>
              <p:cNvCxnSpPr/>
              <p:nvPr/>
            </p:nvCxnSpPr>
            <p:spPr>
              <a:xfrm rot="10800000">
                <a:off x="2485999" y="5283423"/>
                <a:ext cx="413954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" name="Object 6"/>
              <p:cNvGraphicFramePr>
                <a:graphicFrameLocks noChangeAspect="1"/>
              </p:cNvGraphicFramePr>
              <p:nvPr/>
            </p:nvGraphicFramePr>
            <p:xfrm>
              <a:off x="6903672" y="4686321"/>
              <a:ext cx="476640" cy="815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3" name="Équation" r:id="rId5" imgW="88560" imgH="152280" progId="Equation.3">
                      <p:embed/>
                    </p:oleObj>
                  </mc:Choice>
                  <mc:Fallback>
                    <p:oleObj name="Équation" r:id="rId5" imgW="88560" imgH="1522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03672" y="4686321"/>
                            <a:ext cx="476640" cy="815424"/>
                          </a:xfrm>
                          <a:prstGeom prst="rect">
                            <a:avLst/>
                          </a:prstGeom>
                          <a:solidFill>
                            <a:srgbClr val="FFCC99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9" name="Connecteur droit 18"/>
              <p:cNvCxnSpPr/>
              <p:nvPr/>
            </p:nvCxnSpPr>
            <p:spPr>
              <a:xfrm flipV="1">
                <a:off x="4616909" y="3406815"/>
                <a:ext cx="1790017" cy="334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Accolade fermante 24"/>
              <p:cNvSpPr/>
              <p:nvPr/>
            </p:nvSpPr>
            <p:spPr>
              <a:xfrm rot="16200000">
                <a:off x="5256076" y="1160748"/>
                <a:ext cx="504056" cy="1872208"/>
              </a:xfrm>
              <a:prstGeom prst="rightBrace">
                <a:avLst>
                  <a:gd name="adj1" fmla="val 4725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2" name="ZoneTexte 21"/>
          <p:cNvSpPr txBox="1"/>
          <p:nvPr/>
        </p:nvSpPr>
        <p:spPr>
          <a:xfrm>
            <a:off x="6012160" y="358538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pt 1</a:t>
            </a:r>
            <a:endParaRPr lang="fr-FR" sz="2800" dirty="0"/>
          </a:p>
        </p:txBody>
      </p:sp>
      <p:sp>
        <p:nvSpPr>
          <p:cNvPr id="23" name="ZoneTexte 22"/>
          <p:cNvSpPr txBox="1"/>
          <p:nvPr/>
        </p:nvSpPr>
        <p:spPr>
          <a:xfrm>
            <a:off x="6012160" y="302848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pt 2</a:t>
            </a:r>
            <a:endParaRPr lang="fr-FR" sz="28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052636" y="223639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pt 3</a:t>
            </a:r>
            <a:endParaRPr lang="fr-FR" sz="28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4572000" y="2636912"/>
            <a:ext cx="0" cy="25922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ccolade fermante 29"/>
          <p:cNvSpPr/>
          <p:nvPr/>
        </p:nvSpPr>
        <p:spPr>
          <a:xfrm>
            <a:off x="7164288" y="2148622"/>
            <a:ext cx="360040" cy="19442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7596336" y="2636912"/>
            <a:ext cx="1296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Dans le tuyau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0222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fr-FR" dirty="0" smtClean="0"/>
              <a:t>Ecoulement uniforme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5157192"/>
            <a:ext cx="8352928" cy="115212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dirty="0" smtClean="0"/>
              <a:t>Vitesse indépendante de la position sur la section droite de la canalisation</a:t>
            </a:r>
          </a:p>
        </p:txBody>
      </p:sp>
      <p:pic>
        <p:nvPicPr>
          <p:cNvPr id="549890" name="Picture 2"/>
          <p:cNvPicPr>
            <a:picLocks noChangeAspect="1" noChangeArrowheads="1"/>
          </p:cNvPicPr>
          <p:nvPr/>
        </p:nvPicPr>
        <p:blipFill>
          <a:blip r:embed="rId2" cstate="print"/>
          <a:srcRect l="60597" t="44296" r="23354" b="32079"/>
          <a:stretch>
            <a:fillRect/>
          </a:stretch>
        </p:blipFill>
        <p:spPr bwMode="auto">
          <a:xfrm>
            <a:off x="2483768" y="1124744"/>
            <a:ext cx="417646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54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Description de l’écoulement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43608" y="4725144"/>
            <a:ext cx="2088232" cy="57606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800" dirty="0" smtClean="0"/>
              <a:t>LAGRANGE</a:t>
            </a:r>
          </a:p>
        </p:txBody>
      </p:sp>
      <p:pic>
        <p:nvPicPr>
          <p:cNvPr id="685058" name="Picture 2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1187624" y="1916832"/>
            <a:ext cx="1976792" cy="2665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628800"/>
            <a:ext cx="2237596" cy="302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6012160" y="4725144"/>
            <a:ext cx="208823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EULER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67544" y="5517232"/>
            <a:ext cx="3240360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2800" dirty="0" smtClean="0"/>
              <a:t>Trajectoire = f(x, y, z)</a:t>
            </a: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788024" y="5373216"/>
            <a:ext cx="417646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2800" dirty="0" smtClean="0"/>
              <a:t>Tubes de courant + vecteur vitesse u </a:t>
            </a: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611560" y="2132856"/>
            <a:ext cx="2880320" cy="3672408"/>
            <a:chOff x="1907704" y="1412776"/>
            <a:chExt cx="2016224" cy="2880320"/>
          </a:xfrm>
        </p:grpSpPr>
        <p:cxnSp>
          <p:nvCxnSpPr>
            <p:cNvPr id="11" name="Connecteur droit 10"/>
            <p:cNvCxnSpPr/>
            <p:nvPr/>
          </p:nvCxnSpPr>
          <p:spPr>
            <a:xfrm rot="16200000" flipH="1">
              <a:off x="1475656" y="1844824"/>
              <a:ext cx="2880320" cy="20162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rot="5400000">
              <a:off x="1511660" y="1880828"/>
              <a:ext cx="2808312" cy="20162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lèche droite 12"/>
          <p:cNvSpPr/>
          <p:nvPr/>
        </p:nvSpPr>
        <p:spPr>
          <a:xfrm>
            <a:off x="4283968" y="2852936"/>
            <a:ext cx="108012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8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8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Tube et lignes de courant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467544" y="620688"/>
            <a:ext cx="7776864" cy="3620974"/>
            <a:chOff x="611560" y="1268760"/>
            <a:chExt cx="7776864" cy="36209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1556792"/>
              <a:ext cx="7776864" cy="3332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" name="Object 5"/>
            <p:cNvGraphicFramePr>
              <a:graphicFrameLocks noChangeAspect="1"/>
            </p:cNvGraphicFramePr>
            <p:nvPr/>
          </p:nvGraphicFramePr>
          <p:xfrm>
            <a:off x="5148263" y="1557338"/>
            <a:ext cx="657225" cy="793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Équation" r:id="rId4" imgW="177480" imgH="215640" progId="Equation.3">
                    <p:embed/>
                  </p:oleObj>
                </mc:Choice>
                <mc:Fallback>
                  <p:oleObj name="Équation" r:id="rId4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8263" y="1557338"/>
                          <a:ext cx="657225" cy="793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1835696" y="1628800"/>
              <a:ext cx="64807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0152" y="1628800"/>
              <a:ext cx="64807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graphicFrame>
          <p:nvGraphicFramePr>
            <p:cNvPr id="267281" name="Object 17"/>
            <p:cNvGraphicFramePr>
              <a:graphicFrameLocks noChangeAspect="1"/>
            </p:cNvGraphicFramePr>
            <p:nvPr/>
          </p:nvGraphicFramePr>
          <p:xfrm>
            <a:off x="1691680" y="1268760"/>
            <a:ext cx="611187" cy="795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Équation" r:id="rId6" imgW="164880" imgH="215640" progId="Equation.3">
                    <p:embed/>
                  </p:oleObj>
                </mc:Choice>
                <mc:Fallback>
                  <p:oleObj name="Équation" r:id="rId6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680" y="1268760"/>
                          <a:ext cx="611187" cy="795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ZoneTexte 10"/>
          <p:cNvSpPr txBox="1"/>
          <p:nvPr/>
        </p:nvSpPr>
        <p:spPr>
          <a:xfrm>
            <a:off x="251520" y="4728046"/>
            <a:ext cx="88924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Ligne de courant = est une courbe décrivant la trajectoire des particules fluides </a:t>
            </a:r>
          </a:p>
          <a:p>
            <a:r>
              <a:rPr lang="fr-FR" sz="3200" dirty="0" smtClean="0"/>
              <a:t>Tube de courant = ensemble de lignes de courant traversant une section donnée </a:t>
            </a:r>
          </a:p>
          <a:p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220202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3907" name="Picture 3"/>
          <p:cNvPicPr>
            <a:picLocks noChangeAspect="1" noChangeArrowheads="1"/>
          </p:cNvPicPr>
          <p:nvPr/>
        </p:nvPicPr>
        <p:blipFill>
          <a:blip r:embed="rId2" cstate="print"/>
          <a:srcRect l="17429" t="21656" r="40783" b="25219"/>
          <a:stretch>
            <a:fillRect/>
          </a:stretch>
        </p:blipFill>
        <p:spPr bwMode="auto">
          <a:xfrm>
            <a:off x="971600" y="908720"/>
            <a:ext cx="7555881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31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3906" name="Picture 2"/>
          <p:cNvPicPr>
            <a:picLocks noChangeAspect="1" noChangeArrowheads="1"/>
          </p:cNvPicPr>
          <p:nvPr/>
        </p:nvPicPr>
        <p:blipFill>
          <a:blip r:embed="rId2" cstate="print"/>
          <a:srcRect l="11622" t="13781" r="34142" b="19075"/>
          <a:stretch>
            <a:fillRect/>
          </a:stretch>
        </p:blipFill>
        <p:spPr bwMode="auto">
          <a:xfrm>
            <a:off x="441097" y="620688"/>
            <a:ext cx="8379375" cy="583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755576" y="2132856"/>
            <a:ext cx="770485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0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fr-FR" dirty="0" smtClean="0"/>
              <a:t>Débits massique et volumique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899592" y="1124744"/>
            <a:ext cx="7524378" cy="3606378"/>
            <a:chOff x="467544" y="1196752"/>
            <a:chExt cx="8172450" cy="403842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544" y="1844824"/>
              <a:ext cx="8172450" cy="275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67281" name="Object 17"/>
            <p:cNvGraphicFramePr>
              <a:graphicFrameLocks noChangeAspect="1"/>
            </p:cNvGraphicFramePr>
            <p:nvPr/>
          </p:nvGraphicFramePr>
          <p:xfrm>
            <a:off x="1043608" y="1196752"/>
            <a:ext cx="610493" cy="794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5" name="Équation" r:id="rId4" imgW="164880" imgH="215640" progId="Equation.3">
                    <p:embed/>
                  </p:oleObj>
                </mc:Choice>
                <mc:Fallback>
                  <p:oleObj name="Équation" r:id="rId4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3608" y="1196752"/>
                          <a:ext cx="610493" cy="7949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17"/>
            <p:cNvGraphicFramePr>
              <a:graphicFrameLocks noChangeAspect="1"/>
            </p:cNvGraphicFramePr>
            <p:nvPr/>
          </p:nvGraphicFramePr>
          <p:xfrm>
            <a:off x="5148064" y="1556792"/>
            <a:ext cx="657225" cy="793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6" name="Équation" r:id="rId6" imgW="177480" imgH="215640" progId="Equation.3">
                    <p:embed/>
                  </p:oleObj>
                </mc:Choice>
                <mc:Fallback>
                  <p:oleObj name="Équation" r:id="rId6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8064" y="1556792"/>
                          <a:ext cx="657225" cy="793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17"/>
            <p:cNvGraphicFramePr>
              <a:graphicFrameLocks noChangeAspect="1"/>
            </p:cNvGraphicFramePr>
            <p:nvPr/>
          </p:nvGraphicFramePr>
          <p:xfrm>
            <a:off x="467544" y="4581128"/>
            <a:ext cx="657225" cy="65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" name="Équation" r:id="rId8" imgW="177480" imgH="177480" progId="Equation.3">
                    <p:embed/>
                  </p:oleObj>
                </mc:Choice>
                <mc:Fallback>
                  <p:oleObj name="Équation" r:id="rId8" imgW="177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44" y="4581128"/>
                          <a:ext cx="657225" cy="654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7"/>
            <p:cNvGraphicFramePr>
              <a:graphicFrameLocks noChangeAspect="1"/>
            </p:cNvGraphicFramePr>
            <p:nvPr/>
          </p:nvGraphicFramePr>
          <p:xfrm>
            <a:off x="5220072" y="4077072"/>
            <a:ext cx="703263" cy="65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Équation" r:id="rId10" imgW="190440" imgH="177480" progId="Equation.3">
                    <p:embed/>
                  </p:oleObj>
                </mc:Choice>
                <mc:Fallback>
                  <p:oleObj name="Équation" r:id="rId10" imgW="1904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072" y="4077072"/>
                          <a:ext cx="703263" cy="654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17"/>
          <p:cNvGraphicFramePr>
            <a:graphicFrameLocks noChangeAspect="1"/>
          </p:cNvGraphicFramePr>
          <p:nvPr/>
        </p:nvGraphicFramePr>
        <p:xfrm>
          <a:off x="467544" y="4869160"/>
          <a:ext cx="1909762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Équation" r:id="rId12" imgW="596880" imgH="393480" progId="Equation.3">
                  <p:embed/>
                </p:oleObj>
              </mc:Choice>
              <mc:Fallback>
                <p:oleObj name="Équation" r:id="rId12" imgW="596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869160"/>
                        <a:ext cx="1909762" cy="1254125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6913065" y="4797152"/>
          <a:ext cx="20732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Équation" r:id="rId14" imgW="647640" imgH="228600" progId="Equation.3">
                  <p:embed/>
                </p:oleObj>
              </mc:Choice>
              <mc:Fallback>
                <p:oleObj name="Équation" r:id="rId14" imgW="647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065" y="4797152"/>
                        <a:ext cx="2073275" cy="727075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/>
          <p:cNvGraphicFramePr>
            <a:graphicFrameLocks noChangeAspect="1"/>
          </p:cNvGraphicFramePr>
          <p:nvPr/>
        </p:nvGraphicFramePr>
        <p:xfrm>
          <a:off x="3491880" y="4869160"/>
          <a:ext cx="1668463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Équation" r:id="rId16" imgW="520560" imgH="393480" progId="Equation.3">
                  <p:embed/>
                </p:oleObj>
              </mc:Choice>
              <mc:Fallback>
                <p:oleObj name="Équation" r:id="rId16" imgW="520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4869160"/>
                        <a:ext cx="1668463" cy="1254125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5929086" y="494116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avec</a:t>
            </a:r>
            <a:endParaRPr lang="fr-FR" sz="2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627784" y="5237584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7267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Equipe pédagogique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2088232"/>
          </a:xfrm>
        </p:spPr>
        <p:txBody>
          <a:bodyPr>
            <a:normAutofit/>
          </a:bodyPr>
          <a:lstStyle/>
          <a:p>
            <a:r>
              <a:rPr lang="fr-FR" sz="3000" dirty="0" smtClean="0"/>
              <a:t>M</a:t>
            </a:r>
            <a:r>
              <a:rPr lang="fr-FR" sz="3000" baseline="30000" dirty="0" smtClean="0"/>
              <a:t>me</a:t>
            </a:r>
            <a:r>
              <a:rPr lang="fr-FR" sz="3000" dirty="0" smtClean="0"/>
              <a:t> Ouassila LEBBOU (TD)</a:t>
            </a:r>
          </a:p>
          <a:p>
            <a:r>
              <a:rPr lang="fr-FR" sz="3000" dirty="0" smtClean="0"/>
              <a:t>Mr Franck ZUMBIEHL (TP)</a:t>
            </a:r>
          </a:p>
          <a:p>
            <a:r>
              <a:rPr lang="fr-FR" sz="3000" dirty="0" smtClean="0"/>
              <a:t>David SARMEO (Cours, TD, TP)</a:t>
            </a:r>
          </a:p>
        </p:txBody>
      </p:sp>
    </p:spTree>
    <p:extLst>
      <p:ext uri="{BB962C8B-B14F-4D97-AF65-F5344CB8AC3E}">
        <p14:creationId xmlns:p14="http://schemas.microsoft.com/office/powerpoint/2010/main" val="642755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fr-FR" dirty="0" smtClean="0"/>
              <a:t>Débits massique et volumique</a:t>
            </a:r>
            <a:endParaRPr lang="fr-FR" dirty="0"/>
          </a:p>
        </p:txBody>
      </p:sp>
      <p:grpSp>
        <p:nvGrpSpPr>
          <p:cNvPr id="7" name="Groupe 10"/>
          <p:cNvGrpSpPr/>
          <p:nvPr/>
        </p:nvGrpSpPr>
        <p:grpSpPr>
          <a:xfrm>
            <a:off x="1115616" y="1196752"/>
            <a:ext cx="7524378" cy="3606378"/>
            <a:chOff x="467544" y="1196752"/>
            <a:chExt cx="8172450" cy="403842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544" y="1844824"/>
              <a:ext cx="8172450" cy="275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67281" name="Object 17"/>
            <p:cNvGraphicFramePr>
              <a:graphicFrameLocks noChangeAspect="1"/>
            </p:cNvGraphicFramePr>
            <p:nvPr/>
          </p:nvGraphicFramePr>
          <p:xfrm>
            <a:off x="1043608" y="1196752"/>
            <a:ext cx="610493" cy="794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" name="Équation" r:id="rId4" imgW="164880" imgH="215640" progId="Equation.3">
                    <p:embed/>
                  </p:oleObj>
                </mc:Choice>
                <mc:Fallback>
                  <p:oleObj name="Équation" r:id="rId4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3608" y="1196752"/>
                          <a:ext cx="610493" cy="7949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17"/>
            <p:cNvGraphicFramePr>
              <a:graphicFrameLocks noChangeAspect="1"/>
            </p:cNvGraphicFramePr>
            <p:nvPr/>
          </p:nvGraphicFramePr>
          <p:xfrm>
            <a:off x="5148064" y="1556792"/>
            <a:ext cx="657225" cy="793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9" name="Équation" r:id="rId6" imgW="177480" imgH="215640" progId="Equation.3">
                    <p:embed/>
                  </p:oleObj>
                </mc:Choice>
                <mc:Fallback>
                  <p:oleObj name="Équation" r:id="rId6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8064" y="1556792"/>
                          <a:ext cx="657225" cy="793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17"/>
            <p:cNvGraphicFramePr>
              <a:graphicFrameLocks noChangeAspect="1"/>
            </p:cNvGraphicFramePr>
            <p:nvPr/>
          </p:nvGraphicFramePr>
          <p:xfrm>
            <a:off x="467544" y="4581128"/>
            <a:ext cx="657225" cy="65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" name="Équation" r:id="rId8" imgW="177480" imgH="177480" progId="Equation.3">
                    <p:embed/>
                  </p:oleObj>
                </mc:Choice>
                <mc:Fallback>
                  <p:oleObj name="Équation" r:id="rId8" imgW="177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44" y="4581128"/>
                          <a:ext cx="657225" cy="654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7"/>
            <p:cNvGraphicFramePr>
              <a:graphicFrameLocks noChangeAspect="1"/>
            </p:cNvGraphicFramePr>
            <p:nvPr/>
          </p:nvGraphicFramePr>
          <p:xfrm>
            <a:off x="5220072" y="4077072"/>
            <a:ext cx="703263" cy="65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1" name="Équation" r:id="rId10" imgW="190440" imgH="177480" progId="Equation.3">
                    <p:embed/>
                  </p:oleObj>
                </mc:Choice>
                <mc:Fallback>
                  <p:oleObj name="Équation" r:id="rId10" imgW="1904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072" y="4077072"/>
                          <a:ext cx="703263" cy="654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17"/>
          <p:cNvGraphicFramePr>
            <a:graphicFrameLocks noChangeAspect="1"/>
          </p:cNvGraphicFramePr>
          <p:nvPr/>
        </p:nvGraphicFramePr>
        <p:xfrm>
          <a:off x="323528" y="4869160"/>
          <a:ext cx="2232248" cy="135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Équation" r:id="rId12" imgW="520560" imgH="317160" progId="Equation.3">
                  <p:embed/>
                </p:oleObj>
              </mc:Choice>
              <mc:Fallback>
                <p:oleObj name="Équation" r:id="rId12" imgW="5205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4869160"/>
                        <a:ext cx="2232248" cy="1354231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2843808" y="5079454"/>
          <a:ext cx="623728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Équation" r:id="rId14" imgW="1739880" imgH="304560" progId="Equation.3">
                  <p:embed/>
                </p:oleObj>
              </mc:Choice>
              <mc:Fallback>
                <p:oleObj name="Équation" r:id="rId14" imgW="173988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5079454"/>
                        <a:ext cx="6237288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55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Si vitesse non uniforme sur toute la section</a:t>
            </a:r>
            <a:endParaRPr lang="fr-FR" dirty="0"/>
          </a:p>
        </p:txBody>
      </p:sp>
      <p:pic>
        <p:nvPicPr>
          <p:cNvPr id="550914" name="Picture 2"/>
          <p:cNvPicPr>
            <a:picLocks noChangeAspect="1" noChangeArrowheads="1"/>
          </p:cNvPicPr>
          <p:nvPr/>
        </p:nvPicPr>
        <p:blipFill>
          <a:blip r:embed="rId2" cstate="print"/>
          <a:srcRect l="24070" t="34453" r="56560" b="39954"/>
          <a:stretch>
            <a:fillRect/>
          </a:stretch>
        </p:blipFill>
        <p:spPr bwMode="auto">
          <a:xfrm>
            <a:off x="4505531" y="1556792"/>
            <a:ext cx="4458957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60597" t="44296" r="23354" b="32079"/>
          <a:stretch>
            <a:fillRect/>
          </a:stretch>
        </p:blipFill>
        <p:spPr bwMode="auto">
          <a:xfrm>
            <a:off x="107504" y="1412776"/>
            <a:ext cx="417646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èche droite 6"/>
          <p:cNvSpPr/>
          <p:nvPr/>
        </p:nvSpPr>
        <p:spPr>
          <a:xfrm>
            <a:off x="4427984" y="2996952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e bas 9"/>
          <p:cNvSpPr/>
          <p:nvPr/>
        </p:nvSpPr>
        <p:spPr>
          <a:xfrm>
            <a:off x="6372200" y="4941168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995936" y="57332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Calcul de </a:t>
            </a:r>
            <a:r>
              <a:rPr lang="fr-FR" sz="3200" dirty="0" err="1" smtClean="0"/>
              <a:t>Q</a:t>
            </a:r>
            <a:r>
              <a:rPr lang="fr-FR" sz="3200" baseline="-25000" dirty="0" err="1" smtClean="0"/>
              <a:t>v</a:t>
            </a:r>
            <a:r>
              <a:rPr lang="fr-FR" sz="3200" dirty="0" smtClean="0"/>
              <a:t> différent</a:t>
            </a:r>
          </a:p>
        </p:txBody>
      </p:sp>
      <p:sp>
        <p:nvSpPr>
          <p:cNvPr id="3" name="Flèche droite 2"/>
          <p:cNvSpPr/>
          <p:nvPr/>
        </p:nvSpPr>
        <p:spPr>
          <a:xfrm rot="10800000">
            <a:off x="3923928" y="5896717"/>
            <a:ext cx="504056" cy="292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520" y="5504302"/>
            <a:ext cx="3240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Utile pour la loi de POISEUILLE</a:t>
            </a:r>
          </a:p>
        </p:txBody>
      </p:sp>
    </p:spTree>
    <p:extLst>
      <p:ext uri="{BB962C8B-B14F-4D97-AF65-F5344CB8AC3E}">
        <p14:creationId xmlns:p14="http://schemas.microsoft.com/office/powerpoint/2010/main" val="79705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92088"/>
          </a:xfrm>
        </p:spPr>
        <p:txBody>
          <a:bodyPr/>
          <a:lstStyle/>
          <a:p>
            <a:r>
              <a:rPr lang="fr-FR" dirty="0" smtClean="0"/>
              <a:t>Equation de continuité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844824"/>
            <a:ext cx="81724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7281" name="Object 17"/>
          <p:cNvGraphicFramePr>
            <a:graphicFrameLocks noChangeAspect="1"/>
          </p:cNvGraphicFramePr>
          <p:nvPr/>
        </p:nvGraphicFramePr>
        <p:xfrm>
          <a:off x="1043608" y="1196752"/>
          <a:ext cx="610493" cy="794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Équation" r:id="rId4" imgW="164880" imgH="215640" progId="Equation.3">
                  <p:embed/>
                </p:oleObj>
              </mc:Choice>
              <mc:Fallback>
                <p:oleObj name="Équation" r:id="rId4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196752"/>
                        <a:ext cx="610493" cy="794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5148064" y="1556792"/>
          <a:ext cx="6572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Équation" r:id="rId6" imgW="177480" imgH="215640" progId="Equation.3">
                  <p:embed/>
                </p:oleObj>
              </mc:Choice>
              <mc:Fallback>
                <p:oleObj name="Équation" r:id="rId6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1556792"/>
                        <a:ext cx="65722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7"/>
          <p:cNvGraphicFramePr>
            <a:graphicFrameLocks noChangeAspect="1"/>
          </p:cNvGraphicFramePr>
          <p:nvPr/>
        </p:nvGraphicFramePr>
        <p:xfrm>
          <a:off x="467544" y="4581128"/>
          <a:ext cx="6572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Équation" r:id="rId8" imgW="177480" imgH="177480" progId="Equation.3">
                  <p:embed/>
                </p:oleObj>
              </mc:Choice>
              <mc:Fallback>
                <p:oleObj name="Équation" r:id="rId8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581128"/>
                        <a:ext cx="65722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"/>
          <p:cNvGraphicFramePr>
            <a:graphicFrameLocks noChangeAspect="1"/>
          </p:cNvGraphicFramePr>
          <p:nvPr/>
        </p:nvGraphicFramePr>
        <p:xfrm>
          <a:off x="5220072" y="4077072"/>
          <a:ext cx="70326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Équation" r:id="rId10" imgW="190440" imgH="177480" progId="Equation.3">
                  <p:embed/>
                </p:oleObj>
              </mc:Choice>
              <mc:Fallback>
                <p:oleObj name="Équation" r:id="rId10" imgW="1904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4077072"/>
                        <a:ext cx="703263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345894"/>
              </p:ext>
            </p:extLst>
          </p:nvPr>
        </p:nvGraphicFramePr>
        <p:xfrm>
          <a:off x="1489075" y="5219700"/>
          <a:ext cx="64976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Équation" r:id="rId12" imgW="1485720" imgH="253800" progId="Equation.3">
                  <p:embed/>
                </p:oleObj>
              </mc:Choice>
              <mc:Fallback>
                <p:oleObj name="Équation" r:id="rId12" imgW="14857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219700"/>
                        <a:ext cx="6497638" cy="1104900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re 1"/>
          <p:cNvSpPr txBox="1">
            <a:spLocks/>
          </p:cNvSpPr>
          <p:nvPr/>
        </p:nvSpPr>
        <p:spPr>
          <a:xfrm>
            <a:off x="467544" y="47667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</a:t>
            </a:r>
            <a:r>
              <a:rPr lang="fr-FR" dirty="0" smtClean="0"/>
              <a:t>u débit volumique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820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8" y="-27384"/>
            <a:ext cx="8964488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Equation de continuité / relation pratique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12379"/>
            <a:ext cx="81724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7281" name="Object 17"/>
          <p:cNvGraphicFramePr>
            <a:graphicFrameLocks noChangeAspect="1"/>
          </p:cNvGraphicFramePr>
          <p:nvPr/>
        </p:nvGraphicFramePr>
        <p:xfrm>
          <a:off x="1043608" y="980728"/>
          <a:ext cx="610493" cy="794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Équation" r:id="rId4" imgW="164880" imgH="215640" progId="Equation.3">
                  <p:embed/>
                </p:oleObj>
              </mc:Choice>
              <mc:Fallback>
                <p:oleObj name="Équation" r:id="rId4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980728"/>
                        <a:ext cx="610493" cy="794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5148064" y="1340768"/>
          <a:ext cx="6572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Équation" r:id="rId6" imgW="177480" imgH="215640" progId="Equation.3">
                  <p:embed/>
                </p:oleObj>
              </mc:Choice>
              <mc:Fallback>
                <p:oleObj name="Équation" r:id="rId6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1340768"/>
                        <a:ext cx="65722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7"/>
          <p:cNvGraphicFramePr>
            <a:graphicFrameLocks noChangeAspect="1"/>
          </p:cNvGraphicFramePr>
          <p:nvPr/>
        </p:nvGraphicFramePr>
        <p:xfrm>
          <a:off x="467544" y="4365104"/>
          <a:ext cx="6572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Équation" r:id="rId8" imgW="177480" imgH="177480" progId="Equation.3">
                  <p:embed/>
                </p:oleObj>
              </mc:Choice>
              <mc:Fallback>
                <p:oleObj name="Équation" r:id="rId8" imgW="177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365104"/>
                        <a:ext cx="65722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"/>
          <p:cNvGraphicFramePr>
            <a:graphicFrameLocks noChangeAspect="1"/>
          </p:cNvGraphicFramePr>
          <p:nvPr/>
        </p:nvGraphicFramePr>
        <p:xfrm>
          <a:off x="5220072" y="3861048"/>
          <a:ext cx="70326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Équation" r:id="rId10" imgW="190440" imgH="177480" progId="Equation.3">
                  <p:embed/>
                </p:oleObj>
              </mc:Choice>
              <mc:Fallback>
                <p:oleObj name="Équation" r:id="rId10" imgW="1904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3861048"/>
                        <a:ext cx="703263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"/>
          <p:cNvGraphicFramePr>
            <a:graphicFrameLocks noChangeAspect="1"/>
          </p:cNvGraphicFramePr>
          <p:nvPr/>
        </p:nvGraphicFramePr>
        <p:xfrm>
          <a:off x="2506663" y="4652963"/>
          <a:ext cx="3213100" cy="177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Équation" r:id="rId12" imgW="914400" imgH="507960" progId="Equation.3">
                  <p:embed/>
                </p:oleObj>
              </mc:Choice>
              <mc:Fallback>
                <p:oleObj name="Équation" r:id="rId12" imgW="9144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6663" y="4652963"/>
                        <a:ext cx="3213100" cy="1776412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1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d’application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600200"/>
            <a:ext cx="961256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/>
              <a:t>Une pompe hydraulique débite 300 m</a:t>
            </a:r>
            <a:r>
              <a:rPr lang="fr-FR" sz="2800" baseline="30000" dirty="0" smtClean="0"/>
              <a:t>3</a:t>
            </a:r>
            <a:r>
              <a:rPr lang="fr-FR" sz="2800" dirty="0" smtClean="0"/>
              <a:t>.h</a:t>
            </a:r>
            <a:r>
              <a:rPr lang="fr-FR" sz="2800" baseline="30000" dirty="0" smtClean="0"/>
              <a:t>-1</a:t>
            </a:r>
          </a:p>
          <a:p>
            <a:pPr marL="0" indent="0">
              <a:buNone/>
            </a:pPr>
            <a:r>
              <a:rPr lang="fr-FR" sz="2800" dirty="0" smtClean="0"/>
              <a:t>Sa conduite d’aspiration a un diamètre de d</a:t>
            </a:r>
            <a:r>
              <a:rPr lang="fr-FR" sz="2800" baseline="-25000" dirty="0" smtClean="0"/>
              <a:t>1</a:t>
            </a:r>
            <a:r>
              <a:rPr lang="fr-FR" sz="2800" dirty="0" smtClean="0"/>
              <a:t> = 200 mm, et sa conduite de refoulement un diamètre de d</a:t>
            </a:r>
            <a:r>
              <a:rPr lang="fr-FR" sz="2800" baseline="-25000" dirty="0" smtClean="0"/>
              <a:t>2</a:t>
            </a:r>
            <a:r>
              <a:rPr lang="fr-FR" sz="2800" dirty="0" smtClean="0"/>
              <a:t> = 100 </a:t>
            </a:r>
            <a:r>
              <a:rPr lang="fr-FR" sz="2800" dirty="0" err="1" smtClean="0"/>
              <a:t>mm.</a:t>
            </a: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  <a:p>
            <a:pPr marL="514350" indent="-514350">
              <a:buAutoNum type="arabicParenR"/>
            </a:pPr>
            <a:r>
              <a:rPr lang="fr-FR" sz="2800" b="1" dirty="0" smtClean="0"/>
              <a:t>Calculer</a:t>
            </a:r>
            <a:r>
              <a:rPr lang="fr-FR" sz="2800" dirty="0" smtClean="0"/>
              <a:t> la vitesse d’écoulement u</a:t>
            </a:r>
            <a:r>
              <a:rPr lang="fr-FR" sz="2800" baseline="-25000" dirty="0" smtClean="0"/>
              <a:t>1</a:t>
            </a:r>
            <a:r>
              <a:rPr lang="fr-FR" sz="2800" dirty="0" smtClean="0"/>
              <a:t> dans la conduite d’aspiration.</a:t>
            </a:r>
          </a:p>
          <a:p>
            <a:pPr marL="514350" indent="-514350">
              <a:buAutoNum type="arabicParenR"/>
            </a:pPr>
            <a:r>
              <a:rPr lang="fr-FR" sz="2800" b="1" dirty="0" smtClean="0"/>
              <a:t>Calculer</a:t>
            </a:r>
            <a:r>
              <a:rPr lang="fr-FR" sz="2800" dirty="0" smtClean="0"/>
              <a:t> la vitesse d’écoulement u</a:t>
            </a:r>
            <a:r>
              <a:rPr lang="fr-FR" sz="2800" baseline="-25000" dirty="0" smtClean="0"/>
              <a:t>2</a:t>
            </a:r>
            <a:r>
              <a:rPr lang="fr-FR" sz="2800" dirty="0" smtClean="0"/>
              <a:t> dans la conduite de refoulement.</a:t>
            </a:r>
          </a:p>
          <a:p>
            <a:pPr marL="514350" indent="-514350">
              <a:buAutoNum type="arabicParenR"/>
            </a:pPr>
            <a:r>
              <a:rPr lang="fr-FR" sz="2800" b="1" dirty="0" smtClean="0"/>
              <a:t>Calculer</a:t>
            </a:r>
            <a:r>
              <a:rPr lang="fr-FR" sz="2800" dirty="0" smtClean="0"/>
              <a:t> le débit massique de la pompe.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0746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1) 2,65 m.s</a:t>
            </a:r>
            <a:r>
              <a:rPr lang="fr-FR" baseline="30000" dirty="0" smtClean="0"/>
              <a:t>-1</a:t>
            </a:r>
          </a:p>
          <a:p>
            <a:pPr marL="0" indent="0">
              <a:buNone/>
            </a:pPr>
            <a:r>
              <a:rPr lang="fr-FR" dirty="0" smtClean="0"/>
              <a:t>2)10,6 m.s</a:t>
            </a:r>
            <a:r>
              <a:rPr lang="fr-FR" baseline="30000" dirty="0" smtClean="0"/>
              <a:t>-1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3)83,3 kg.s</a:t>
            </a:r>
            <a:r>
              <a:rPr lang="fr-FR" baseline="30000" dirty="0" smtClean="0"/>
              <a:t>-1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31462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fr-FR" dirty="0" smtClean="0"/>
              <a:t>Synthèse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899592" y="1276051"/>
            <a:ext cx="7812360" cy="4529213"/>
            <a:chOff x="899592" y="1276051"/>
            <a:chExt cx="7812360" cy="452921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2691" t="24609" r="20033" b="16329"/>
            <a:stretch>
              <a:fillRect/>
            </a:stretch>
          </p:blipFill>
          <p:spPr bwMode="auto">
            <a:xfrm>
              <a:off x="899592" y="1276051"/>
              <a:ext cx="7812360" cy="4529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92080" y="3429000"/>
              <a:ext cx="244827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1101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6434" name="Picture 2" descr="http://www.mecaflux.com/venturi_bernoul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08720"/>
            <a:ext cx="7845763" cy="4800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84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Théorème de BERNOULLI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899592" y="980728"/>
            <a:ext cx="792088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Ep</a:t>
            </a:r>
            <a:r>
              <a:rPr lang="fr-FR" sz="3200" baseline="-25000" dirty="0" smtClean="0"/>
              <a:t>(position) </a:t>
            </a:r>
            <a:r>
              <a:rPr lang="fr-FR" sz="3200" dirty="0" smtClean="0"/>
              <a:t>+ Ep</a:t>
            </a:r>
            <a:r>
              <a:rPr lang="fr-FR" sz="3200" baseline="-25000" dirty="0" smtClean="0"/>
              <a:t>(pression) </a:t>
            </a:r>
            <a:r>
              <a:rPr lang="fr-FR" sz="3200" dirty="0" smtClean="0"/>
              <a:t>+ </a:t>
            </a:r>
            <a:r>
              <a:rPr lang="fr-FR" sz="3200" dirty="0" err="1" smtClean="0"/>
              <a:t>Ec</a:t>
            </a:r>
            <a:r>
              <a:rPr lang="fr-FR" sz="3200" dirty="0" smtClean="0"/>
              <a:t> = </a:t>
            </a:r>
            <a:r>
              <a:rPr lang="fr-FR" sz="3200" dirty="0" err="1" smtClean="0"/>
              <a:t>E</a:t>
            </a:r>
            <a:r>
              <a:rPr lang="fr-FR" sz="3200" baseline="-25000" dirty="0" err="1" smtClean="0"/>
              <a:t>tot</a:t>
            </a:r>
            <a:r>
              <a:rPr lang="fr-FR" sz="3200" dirty="0" smtClean="0"/>
              <a:t> = Constante </a:t>
            </a:r>
            <a:endParaRPr lang="fr-FR" sz="3200" dirty="0"/>
          </a:p>
        </p:txBody>
      </p:sp>
      <p:grpSp>
        <p:nvGrpSpPr>
          <p:cNvPr id="26" name="Groupe 25"/>
          <p:cNvGrpSpPr/>
          <p:nvPr/>
        </p:nvGrpSpPr>
        <p:grpSpPr>
          <a:xfrm>
            <a:off x="1331640" y="1916832"/>
            <a:ext cx="6696744" cy="4968552"/>
            <a:chOff x="1331640" y="1484784"/>
            <a:chExt cx="6696744" cy="4968552"/>
          </a:xfrm>
        </p:grpSpPr>
        <p:grpSp>
          <p:nvGrpSpPr>
            <p:cNvPr id="28" name="Groupe 7"/>
            <p:cNvGrpSpPr/>
            <p:nvPr/>
          </p:nvGrpSpPr>
          <p:grpSpPr>
            <a:xfrm>
              <a:off x="1331640" y="2420888"/>
              <a:ext cx="6188109" cy="4032448"/>
              <a:chOff x="1691680" y="1628800"/>
              <a:chExt cx="5828069" cy="3786834"/>
            </a:xfrm>
          </p:grpSpPr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9567" t="18612" r="34422" b="55094"/>
              <a:stretch>
                <a:fillRect/>
              </a:stretch>
            </p:blipFill>
            <p:spPr bwMode="auto">
              <a:xfrm>
                <a:off x="1691680" y="1628800"/>
                <a:ext cx="5828069" cy="331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2" name="Groupe 6"/>
              <p:cNvGrpSpPr/>
              <p:nvPr/>
            </p:nvGrpSpPr>
            <p:grpSpPr>
              <a:xfrm>
                <a:off x="4248343" y="3429000"/>
                <a:ext cx="144016" cy="1986634"/>
                <a:chOff x="4248343" y="3429000"/>
                <a:chExt cx="144016" cy="1986634"/>
              </a:xfrm>
            </p:grpSpPr>
            <p:sp>
              <p:nvSpPr>
                <p:cNvPr id="43" name="Rectangle 4"/>
                <p:cNvSpPr/>
                <p:nvPr/>
              </p:nvSpPr>
              <p:spPr>
                <a:xfrm>
                  <a:off x="4248343" y="3759450"/>
                  <a:ext cx="144016" cy="1656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5"/>
                <p:cNvSpPr/>
                <p:nvPr/>
              </p:nvSpPr>
              <p:spPr>
                <a:xfrm>
                  <a:off x="4259460" y="3429000"/>
                  <a:ext cx="7200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30" name="ZoneTexte 29"/>
            <p:cNvSpPr txBox="1"/>
            <p:nvPr/>
          </p:nvSpPr>
          <p:spPr>
            <a:xfrm>
              <a:off x="1691680" y="342900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grpSp>
          <p:nvGrpSpPr>
            <p:cNvPr id="31" name="Groupe 14"/>
            <p:cNvGrpSpPr/>
            <p:nvPr/>
          </p:nvGrpSpPr>
          <p:grpSpPr>
            <a:xfrm>
              <a:off x="1402853" y="1484784"/>
              <a:ext cx="6337499" cy="4464496"/>
              <a:chOff x="1402853" y="-82331"/>
              <a:chExt cx="6841555" cy="5239523"/>
            </a:xfrm>
          </p:grpSpPr>
          <p:cxnSp>
            <p:nvCxnSpPr>
              <p:cNvPr id="39" name="Connecteur droit 38"/>
              <p:cNvCxnSpPr/>
              <p:nvPr/>
            </p:nvCxnSpPr>
            <p:spPr>
              <a:xfrm>
                <a:off x="1403648" y="5157192"/>
                <a:ext cx="68407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39"/>
              <p:cNvCxnSpPr/>
              <p:nvPr/>
            </p:nvCxnSpPr>
            <p:spPr>
              <a:xfrm rot="5400000" flipH="1" flipV="1">
                <a:off x="-1210953" y="2531475"/>
                <a:ext cx="5228406" cy="7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e 17"/>
            <p:cNvGrpSpPr/>
            <p:nvPr/>
          </p:nvGrpSpPr>
          <p:grpSpPr>
            <a:xfrm>
              <a:off x="1763688" y="5301208"/>
              <a:ext cx="504000" cy="504000"/>
              <a:chOff x="8100392" y="2276872"/>
              <a:chExt cx="648072" cy="648072"/>
            </a:xfrm>
          </p:grpSpPr>
          <p:sp>
            <p:nvSpPr>
              <p:cNvPr id="37" name="ZoneTexte 36"/>
              <p:cNvSpPr txBox="1"/>
              <p:nvPr/>
            </p:nvSpPr>
            <p:spPr>
              <a:xfrm>
                <a:off x="8244408" y="2276872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1</a:t>
                </a:r>
                <a:endParaRPr lang="fr-FR" sz="3200" dirty="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3" name="Groupe 18"/>
            <p:cNvGrpSpPr/>
            <p:nvPr/>
          </p:nvGrpSpPr>
          <p:grpSpPr>
            <a:xfrm>
              <a:off x="5364146" y="2852936"/>
              <a:ext cx="503998" cy="520243"/>
              <a:chOff x="6619027" y="2652837"/>
              <a:chExt cx="648073" cy="679073"/>
            </a:xfrm>
          </p:grpSpPr>
          <p:sp>
            <p:nvSpPr>
              <p:cNvPr id="35" name="ZoneTexte 34"/>
              <p:cNvSpPr txBox="1"/>
              <p:nvPr/>
            </p:nvSpPr>
            <p:spPr>
              <a:xfrm>
                <a:off x="6763064" y="2652837"/>
                <a:ext cx="360041" cy="65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2</a:t>
                </a:r>
                <a:endParaRPr lang="fr-FR" sz="3200" dirty="0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6619027" y="2683837"/>
                <a:ext cx="648073" cy="64807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4" name="ZoneTexte 33"/>
            <p:cNvSpPr txBox="1"/>
            <p:nvPr/>
          </p:nvSpPr>
          <p:spPr>
            <a:xfrm>
              <a:off x="7380312" y="234888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</p:grpSp>
      <p:sp>
        <p:nvSpPr>
          <p:cNvPr id="21" name="Arc 20"/>
          <p:cNvSpPr/>
          <p:nvPr/>
        </p:nvSpPr>
        <p:spPr>
          <a:xfrm>
            <a:off x="2558176" y="5085184"/>
            <a:ext cx="645672" cy="1080120"/>
          </a:xfrm>
          <a:prstGeom prst="arc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339752" y="476898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6735218" y="3574104"/>
            <a:ext cx="0" cy="612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>
            <a:off x="6733230" y="4298044"/>
            <a:ext cx="0" cy="205200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 flipH="1">
            <a:off x="5925522" y="3054330"/>
            <a:ext cx="504056" cy="1368152"/>
          </a:xfrm>
          <a:prstGeom prst="arc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 flipH="1">
            <a:off x="5987777" y="2996952"/>
            <a:ext cx="180020" cy="1368152"/>
            <a:chOff x="6092552" y="3221360"/>
            <a:chExt cx="504056" cy="1368152"/>
          </a:xfrm>
        </p:grpSpPr>
        <p:sp>
          <p:nvSpPr>
            <p:cNvPr id="50" name="Arc 49"/>
            <p:cNvSpPr/>
            <p:nvPr/>
          </p:nvSpPr>
          <p:spPr>
            <a:xfrm flipH="1" flipV="1">
              <a:off x="6092552" y="3221360"/>
              <a:ext cx="504056" cy="1368152"/>
            </a:xfrm>
            <a:prstGeom prst="arc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Arc 50"/>
            <p:cNvSpPr/>
            <p:nvPr/>
          </p:nvSpPr>
          <p:spPr>
            <a:xfrm flipH="1">
              <a:off x="6092552" y="3293368"/>
              <a:ext cx="360040" cy="1224136"/>
            </a:xfrm>
            <a:prstGeom prst="arc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Arc 22"/>
          <p:cNvSpPr/>
          <p:nvPr/>
        </p:nvSpPr>
        <p:spPr>
          <a:xfrm flipH="1" flipV="1">
            <a:off x="5925522" y="3126338"/>
            <a:ext cx="360040" cy="1224136"/>
          </a:xfrm>
          <a:prstGeom prst="arc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>
            <a:off x="6039211" y="3738406"/>
            <a:ext cx="38576" cy="262829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 rot="777620">
            <a:off x="6220370" y="2995871"/>
            <a:ext cx="545305" cy="1292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 rot="492533">
            <a:off x="6403927" y="2937953"/>
            <a:ext cx="539699" cy="1491784"/>
            <a:chOff x="6092552" y="1844824"/>
            <a:chExt cx="504056" cy="1368152"/>
          </a:xfrm>
        </p:grpSpPr>
        <p:sp>
          <p:nvSpPr>
            <p:cNvPr id="59" name="Arc 58"/>
            <p:cNvSpPr/>
            <p:nvPr/>
          </p:nvSpPr>
          <p:spPr>
            <a:xfrm flipH="1">
              <a:off x="6092552" y="1844824"/>
              <a:ext cx="504056" cy="1368152"/>
            </a:xfrm>
            <a:prstGeom prst="arc">
              <a:avLst/>
            </a:prstGeom>
            <a:ln w="508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Arc 59"/>
            <p:cNvSpPr/>
            <p:nvPr/>
          </p:nvSpPr>
          <p:spPr>
            <a:xfrm flipH="1" flipV="1">
              <a:off x="6092552" y="1916832"/>
              <a:ext cx="360040" cy="1224136"/>
            </a:xfrm>
            <a:prstGeom prst="arc">
              <a:avLst/>
            </a:prstGeom>
            <a:ln w="508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/>
          <p:cNvSpPr/>
          <p:nvPr/>
        </p:nvSpPr>
        <p:spPr>
          <a:xfrm>
            <a:off x="2512457" y="5797949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6022677" y="3709717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c 61"/>
          <p:cNvSpPr/>
          <p:nvPr/>
        </p:nvSpPr>
        <p:spPr>
          <a:xfrm rot="10618349">
            <a:off x="2852192" y="4593686"/>
            <a:ext cx="504056" cy="1080120"/>
          </a:xfrm>
          <a:prstGeom prst="arc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2155688" y="5035545"/>
            <a:ext cx="46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</a:t>
            </a:r>
            <a:endParaRPr lang="fr-FR" sz="2800" dirty="0"/>
          </a:p>
        </p:txBody>
      </p:sp>
      <p:sp>
        <p:nvSpPr>
          <p:cNvPr id="46" name="ZoneTexte 45"/>
          <p:cNvSpPr txBox="1"/>
          <p:nvPr/>
        </p:nvSpPr>
        <p:spPr>
          <a:xfrm>
            <a:off x="2572506" y="5976600"/>
            <a:ext cx="46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B</a:t>
            </a:r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6733226" y="3623108"/>
            <a:ext cx="0" cy="54000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5867028" y="2625775"/>
            <a:ext cx="46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C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5986770" y="4243772"/>
            <a:ext cx="46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</a:t>
            </a:r>
            <a:endParaRPr lang="fr-FR" sz="2800" dirty="0"/>
          </a:p>
        </p:txBody>
      </p:sp>
      <p:sp>
        <p:nvSpPr>
          <p:cNvPr id="55" name="ZoneTexte 54"/>
          <p:cNvSpPr txBox="1"/>
          <p:nvPr/>
        </p:nvSpPr>
        <p:spPr>
          <a:xfrm>
            <a:off x="2607010" y="4509120"/>
            <a:ext cx="46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A’</a:t>
            </a:r>
            <a:endParaRPr lang="fr-FR" sz="2800" dirty="0"/>
          </a:p>
        </p:txBody>
      </p:sp>
      <p:sp>
        <p:nvSpPr>
          <p:cNvPr id="56" name="ZoneTexte 55"/>
          <p:cNvSpPr txBox="1"/>
          <p:nvPr/>
        </p:nvSpPr>
        <p:spPr>
          <a:xfrm>
            <a:off x="3023828" y="5642084"/>
            <a:ext cx="46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B’</a:t>
            </a:r>
            <a:endParaRPr lang="fr-FR" sz="2800" dirty="0"/>
          </a:p>
        </p:txBody>
      </p:sp>
      <p:sp>
        <p:nvSpPr>
          <p:cNvPr id="57" name="ZoneTexte 56"/>
          <p:cNvSpPr txBox="1"/>
          <p:nvPr/>
        </p:nvSpPr>
        <p:spPr>
          <a:xfrm>
            <a:off x="6624228" y="2420888"/>
            <a:ext cx="540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C’</a:t>
            </a:r>
            <a:endParaRPr lang="fr-FR" sz="2800" dirty="0"/>
          </a:p>
        </p:txBody>
      </p:sp>
      <p:sp>
        <p:nvSpPr>
          <p:cNvPr id="58" name="ZoneTexte 57"/>
          <p:cNvSpPr txBox="1"/>
          <p:nvPr/>
        </p:nvSpPr>
        <p:spPr>
          <a:xfrm>
            <a:off x="6372199" y="4221088"/>
            <a:ext cx="531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D’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095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Théorème de BERNOULLI</a:t>
            </a:r>
            <a:endParaRPr lang="fr-FR" dirty="0"/>
          </a:p>
        </p:txBody>
      </p:sp>
      <p:grpSp>
        <p:nvGrpSpPr>
          <p:cNvPr id="26" name="Groupe 25"/>
          <p:cNvGrpSpPr/>
          <p:nvPr/>
        </p:nvGrpSpPr>
        <p:grpSpPr>
          <a:xfrm>
            <a:off x="1331640" y="1916832"/>
            <a:ext cx="6696744" cy="4968552"/>
            <a:chOff x="1331640" y="1484784"/>
            <a:chExt cx="6696744" cy="4968552"/>
          </a:xfrm>
        </p:grpSpPr>
        <p:grpSp>
          <p:nvGrpSpPr>
            <p:cNvPr id="28" name="Groupe 7"/>
            <p:cNvGrpSpPr/>
            <p:nvPr/>
          </p:nvGrpSpPr>
          <p:grpSpPr>
            <a:xfrm>
              <a:off x="1331640" y="2420888"/>
              <a:ext cx="6188109" cy="4032448"/>
              <a:chOff x="1691680" y="1628800"/>
              <a:chExt cx="5828069" cy="3786834"/>
            </a:xfrm>
          </p:grpSpPr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9567" t="18612" r="34422" b="55094"/>
              <a:stretch>
                <a:fillRect/>
              </a:stretch>
            </p:blipFill>
            <p:spPr bwMode="auto">
              <a:xfrm>
                <a:off x="1691680" y="1628800"/>
                <a:ext cx="5828069" cy="331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2" name="Groupe 6"/>
              <p:cNvGrpSpPr/>
              <p:nvPr/>
            </p:nvGrpSpPr>
            <p:grpSpPr>
              <a:xfrm>
                <a:off x="4248343" y="3429000"/>
                <a:ext cx="144016" cy="1986634"/>
                <a:chOff x="4248343" y="3429000"/>
                <a:chExt cx="144016" cy="1986634"/>
              </a:xfrm>
            </p:grpSpPr>
            <p:sp>
              <p:nvSpPr>
                <p:cNvPr id="43" name="Rectangle 4"/>
                <p:cNvSpPr/>
                <p:nvPr/>
              </p:nvSpPr>
              <p:spPr>
                <a:xfrm>
                  <a:off x="4248343" y="3759450"/>
                  <a:ext cx="144016" cy="1656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5"/>
                <p:cNvSpPr/>
                <p:nvPr/>
              </p:nvSpPr>
              <p:spPr>
                <a:xfrm>
                  <a:off x="4259460" y="3429000"/>
                  <a:ext cx="7200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30" name="ZoneTexte 29"/>
            <p:cNvSpPr txBox="1"/>
            <p:nvPr/>
          </p:nvSpPr>
          <p:spPr>
            <a:xfrm>
              <a:off x="1691680" y="342900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grpSp>
          <p:nvGrpSpPr>
            <p:cNvPr id="31" name="Groupe 14"/>
            <p:cNvGrpSpPr/>
            <p:nvPr/>
          </p:nvGrpSpPr>
          <p:grpSpPr>
            <a:xfrm>
              <a:off x="1402853" y="1484784"/>
              <a:ext cx="6337499" cy="4464496"/>
              <a:chOff x="1402853" y="-82331"/>
              <a:chExt cx="6841555" cy="5239523"/>
            </a:xfrm>
          </p:grpSpPr>
          <p:cxnSp>
            <p:nvCxnSpPr>
              <p:cNvPr id="39" name="Connecteur droit 38"/>
              <p:cNvCxnSpPr/>
              <p:nvPr/>
            </p:nvCxnSpPr>
            <p:spPr>
              <a:xfrm>
                <a:off x="1403648" y="5157192"/>
                <a:ext cx="68407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39"/>
              <p:cNvCxnSpPr/>
              <p:nvPr/>
            </p:nvCxnSpPr>
            <p:spPr>
              <a:xfrm rot="5400000" flipH="1" flipV="1">
                <a:off x="-1210953" y="2531475"/>
                <a:ext cx="5228406" cy="7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e 17"/>
            <p:cNvGrpSpPr/>
            <p:nvPr/>
          </p:nvGrpSpPr>
          <p:grpSpPr>
            <a:xfrm>
              <a:off x="1763688" y="5301208"/>
              <a:ext cx="504000" cy="504000"/>
              <a:chOff x="8100392" y="2276872"/>
              <a:chExt cx="648072" cy="648072"/>
            </a:xfrm>
          </p:grpSpPr>
          <p:sp>
            <p:nvSpPr>
              <p:cNvPr id="37" name="ZoneTexte 36"/>
              <p:cNvSpPr txBox="1"/>
              <p:nvPr/>
            </p:nvSpPr>
            <p:spPr>
              <a:xfrm>
                <a:off x="8244408" y="2276872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1</a:t>
                </a:r>
                <a:endParaRPr lang="fr-FR" sz="3200" dirty="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3" name="Groupe 18"/>
            <p:cNvGrpSpPr/>
            <p:nvPr/>
          </p:nvGrpSpPr>
          <p:grpSpPr>
            <a:xfrm>
              <a:off x="5364146" y="2852936"/>
              <a:ext cx="503998" cy="520243"/>
              <a:chOff x="6619027" y="2652837"/>
              <a:chExt cx="648073" cy="679073"/>
            </a:xfrm>
          </p:grpSpPr>
          <p:sp>
            <p:nvSpPr>
              <p:cNvPr id="35" name="ZoneTexte 34"/>
              <p:cNvSpPr txBox="1"/>
              <p:nvPr/>
            </p:nvSpPr>
            <p:spPr>
              <a:xfrm>
                <a:off x="6763064" y="2652837"/>
                <a:ext cx="360041" cy="65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2</a:t>
                </a:r>
                <a:endParaRPr lang="fr-FR" sz="3200" dirty="0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6619027" y="2683837"/>
                <a:ext cx="648073" cy="64807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4" name="ZoneTexte 33"/>
            <p:cNvSpPr txBox="1"/>
            <p:nvPr/>
          </p:nvSpPr>
          <p:spPr>
            <a:xfrm>
              <a:off x="7380312" y="234888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</p:grpSp>
      <p:sp>
        <p:nvSpPr>
          <p:cNvPr id="21" name="Arc 20"/>
          <p:cNvSpPr/>
          <p:nvPr/>
        </p:nvSpPr>
        <p:spPr>
          <a:xfrm>
            <a:off x="2558176" y="5085184"/>
            <a:ext cx="645672" cy="1080120"/>
          </a:xfrm>
          <a:prstGeom prst="arc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339752" y="476898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6735218" y="3574104"/>
            <a:ext cx="0" cy="612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>
            <a:off x="6733230" y="4287158"/>
            <a:ext cx="0" cy="2052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 flipH="1">
            <a:off x="5925522" y="3054330"/>
            <a:ext cx="504056" cy="1368152"/>
          </a:xfrm>
          <a:prstGeom prst="arc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 flipH="1">
            <a:off x="5987777" y="2996952"/>
            <a:ext cx="180020" cy="1368152"/>
            <a:chOff x="6092552" y="3221360"/>
            <a:chExt cx="504056" cy="1368152"/>
          </a:xfrm>
        </p:grpSpPr>
        <p:sp>
          <p:nvSpPr>
            <p:cNvPr id="50" name="Arc 49"/>
            <p:cNvSpPr/>
            <p:nvPr/>
          </p:nvSpPr>
          <p:spPr>
            <a:xfrm flipH="1" flipV="1">
              <a:off x="6092552" y="3221360"/>
              <a:ext cx="504056" cy="1368152"/>
            </a:xfrm>
            <a:prstGeom prst="arc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Arc 50"/>
            <p:cNvSpPr/>
            <p:nvPr/>
          </p:nvSpPr>
          <p:spPr>
            <a:xfrm flipH="1">
              <a:off x="6092552" y="3293368"/>
              <a:ext cx="360040" cy="1224136"/>
            </a:xfrm>
            <a:prstGeom prst="arc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Arc 22"/>
          <p:cNvSpPr/>
          <p:nvPr/>
        </p:nvSpPr>
        <p:spPr>
          <a:xfrm flipH="1" flipV="1">
            <a:off x="5925522" y="3126338"/>
            <a:ext cx="360040" cy="1224136"/>
          </a:xfrm>
          <a:prstGeom prst="arc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>
            <a:off x="6039211" y="3738406"/>
            <a:ext cx="38576" cy="262829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 rot="777620">
            <a:off x="6220370" y="2995871"/>
            <a:ext cx="545305" cy="1292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 rot="492533">
            <a:off x="6403927" y="2937953"/>
            <a:ext cx="539699" cy="1491784"/>
            <a:chOff x="6092552" y="1844824"/>
            <a:chExt cx="504056" cy="1368152"/>
          </a:xfrm>
        </p:grpSpPr>
        <p:sp>
          <p:nvSpPr>
            <p:cNvPr id="59" name="Arc 58"/>
            <p:cNvSpPr/>
            <p:nvPr/>
          </p:nvSpPr>
          <p:spPr>
            <a:xfrm flipH="1">
              <a:off x="6092552" y="1844824"/>
              <a:ext cx="504056" cy="1368152"/>
            </a:xfrm>
            <a:prstGeom prst="arc">
              <a:avLst/>
            </a:prstGeom>
            <a:ln w="508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Arc 59"/>
            <p:cNvSpPr/>
            <p:nvPr/>
          </p:nvSpPr>
          <p:spPr>
            <a:xfrm flipH="1" flipV="1">
              <a:off x="6092552" y="1916832"/>
              <a:ext cx="360040" cy="1224136"/>
            </a:xfrm>
            <a:prstGeom prst="arc">
              <a:avLst/>
            </a:prstGeom>
            <a:ln w="508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/>
          <p:cNvSpPr/>
          <p:nvPr/>
        </p:nvSpPr>
        <p:spPr>
          <a:xfrm>
            <a:off x="2512457" y="5797949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6022677" y="3709717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c 61"/>
          <p:cNvSpPr/>
          <p:nvPr/>
        </p:nvSpPr>
        <p:spPr>
          <a:xfrm rot="10618349">
            <a:off x="2852192" y="4593686"/>
            <a:ext cx="504056" cy="1080120"/>
          </a:xfrm>
          <a:prstGeom prst="arc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461055"/>
              </p:ext>
            </p:extLst>
          </p:nvPr>
        </p:nvGraphicFramePr>
        <p:xfrm>
          <a:off x="373063" y="1125538"/>
          <a:ext cx="839628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Équation" r:id="rId5" imgW="3060360" imgH="393480" progId="Equation.3">
                  <p:embed/>
                </p:oleObj>
              </mc:Choice>
              <mc:Fallback>
                <p:oleObj name="Équation" r:id="rId5" imgW="3060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1125538"/>
                        <a:ext cx="8396287" cy="10810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700808"/>
            <a:ext cx="9144000" cy="208823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sz="3000" dirty="0" smtClean="0"/>
              <a:t>2 examens (sans docs, calculatrice  type « Collège »)</a:t>
            </a:r>
          </a:p>
          <a:p>
            <a:pPr>
              <a:buFontTx/>
              <a:buChar char="-"/>
            </a:pPr>
            <a:r>
              <a:rPr lang="fr-FR" sz="3000" dirty="0" smtClean="0"/>
              <a:t>Contrôle continu (QCM)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323528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Evaluation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850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Théorème de BERNOULLI</a:t>
            </a:r>
            <a:endParaRPr lang="fr-FR" dirty="0"/>
          </a:p>
        </p:txBody>
      </p:sp>
      <p:grpSp>
        <p:nvGrpSpPr>
          <p:cNvPr id="26" name="Groupe 25"/>
          <p:cNvGrpSpPr/>
          <p:nvPr/>
        </p:nvGrpSpPr>
        <p:grpSpPr>
          <a:xfrm>
            <a:off x="1331640" y="1916832"/>
            <a:ext cx="6696744" cy="4968552"/>
            <a:chOff x="1331640" y="1484784"/>
            <a:chExt cx="6696744" cy="4968552"/>
          </a:xfrm>
        </p:grpSpPr>
        <p:grpSp>
          <p:nvGrpSpPr>
            <p:cNvPr id="28" name="Groupe 7"/>
            <p:cNvGrpSpPr/>
            <p:nvPr/>
          </p:nvGrpSpPr>
          <p:grpSpPr>
            <a:xfrm>
              <a:off x="1331640" y="2420888"/>
              <a:ext cx="6188109" cy="4032448"/>
              <a:chOff x="1691680" y="1628800"/>
              <a:chExt cx="5828069" cy="3786834"/>
            </a:xfrm>
          </p:grpSpPr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9567" t="18612" r="34422" b="55094"/>
              <a:stretch>
                <a:fillRect/>
              </a:stretch>
            </p:blipFill>
            <p:spPr bwMode="auto">
              <a:xfrm>
                <a:off x="1691680" y="1628800"/>
                <a:ext cx="5828069" cy="331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2" name="Groupe 6"/>
              <p:cNvGrpSpPr/>
              <p:nvPr/>
            </p:nvGrpSpPr>
            <p:grpSpPr>
              <a:xfrm>
                <a:off x="4248343" y="3429000"/>
                <a:ext cx="144016" cy="1986634"/>
                <a:chOff x="4248343" y="3429000"/>
                <a:chExt cx="144016" cy="1986634"/>
              </a:xfrm>
            </p:grpSpPr>
            <p:sp>
              <p:nvSpPr>
                <p:cNvPr id="43" name="Rectangle 4"/>
                <p:cNvSpPr/>
                <p:nvPr/>
              </p:nvSpPr>
              <p:spPr>
                <a:xfrm>
                  <a:off x="4248343" y="3759450"/>
                  <a:ext cx="144016" cy="1656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5"/>
                <p:cNvSpPr/>
                <p:nvPr/>
              </p:nvSpPr>
              <p:spPr>
                <a:xfrm>
                  <a:off x="4259460" y="3429000"/>
                  <a:ext cx="7200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30" name="ZoneTexte 29"/>
            <p:cNvSpPr txBox="1"/>
            <p:nvPr/>
          </p:nvSpPr>
          <p:spPr>
            <a:xfrm>
              <a:off x="1691680" y="342900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grpSp>
          <p:nvGrpSpPr>
            <p:cNvPr id="31" name="Groupe 14"/>
            <p:cNvGrpSpPr/>
            <p:nvPr/>
          </p:nvGrpSpPr>
          <p:grpSpPr>
            <a:xfrm>
              <a:off x="1402853" y="1484784"/>
              <a:ext cx="6337499" cy="4464496"/>
              <a:chOff x="1402853" y="-82331"/>
              <a:chExt cx="6841555" cy="5239523"/>
            </a:xfrm>
          </p:grpSpPr>
          <p:cxnSp>
            <p:nvCxnSpPr>
              <p:cNvPr id="39" name="Connecteur droit 38"/>
              <p:cNvCxnSpPr/>
              <p:nvPr/>
            </p:nvCxnSpPr>
            <p:spPr>
              <a:xfrm>
                <a:off x="1403648" y="5157192"/>
                <a:ext cx="68407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39"/>
              <p:cNvCxnSpPr/>
              <p:nvPr/>
            </p:nvCxnSpPr>
            <p:spPr>
              <a:xfrm rot="5400000" flipH="1" flipV="1">
                <a:off x="-1210953" y="2531475"/>
                <a:ext cx="5228406" cy="7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e 17"/>
            <p:cNvGrpSpPr/>
            <p:nvPr/>
          </p:nvGrpSpPr>
          <p:grpSpPr>
            <a:xfrm>
              <a:off x="1763688" y="5301208"/>
              <a:ext cx="504000" cy="504000"/>
              <a:chOff x="8100392" y="2276872"/>
              <a:chExt cx="648072" cy="648072"/>
            </a:xfrm>
          </p:grpSpPr>
          <p:sp>
            <p:nvSpPr>
              <p:cNvPr id="37" name="ZoneTexte 36"/>
              <p:cNvSpPr txBox="1"/>
              <p:nvPr/>
            </p:nvSpPr>
            <p:spPr>
              <a:xfrm>
                <a:off x="8244408" y="2276872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1</a:t>
                </a:r>
                <a:endParaRPr lang="fr-FR" sz="3200" dirty="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3" name="Groupe 18"/>
            <p:cNvGrpSpPr/>
            <p:nvPr/>
          </p:nvGrpSpPr>
          <p:grpSpPr>
            <a:xfrm>
              <a:off x="5364146" y="2852936"/>
              <a:ext cx="503998" cy="520243"/>
              <a:chOff x="6619027" y="2652837"/>
              <a:chExt cx="648073" cy="679073"/>
            </a:xfrm>
          </p:grpSpPr>
          <p:sp>
            <p:nvSpPr>
              <p:cNvPr id="35" name="ZoneTexte 34"/>
              <p:cNvSpPr txBox="1"/>
              <p:nvPr/>
            </p:nvSpPr>
            <p:spPr>
              <a:xfrm>
                <a:off x="6763064" y="2652837"/>
                <a:ext cx="360041" cy="65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2</a:t>
                </a:r>
                <a:endParaRPr lang="fr-FR" sz="3200" dirty="0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6619027" y="2683837"/>
                <a:ext cx="648073" cy="64807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4" name="ZoneTexte 33"/>
            <p:cNvSpPr txBox="1"/>
            <p:nvPr/>
          </p:nvSpPr>
          <p:spPr>
            <a:xfrm>
              <a:off x="7380312" y="234888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</p:grpSp>
      <p:sp>
        <p:nvSpPr>
          <p:cNvPr id="21" name="Arc 20"/>
          <p:cNvSpPr/>
          <p:nvPr/>
        </p:nvSpPr>
        <p:spPr>
          <a:xfrm>
            <a:off x="2558176" y="5085184"/>
            <a:ext cx="645672" cy="1080120"/>
          </a:xfrm>
          <a:prstGeom prst="arc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339752" y="476898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6735218" y="3574104"/>
            <a:ext cx="0" cy="612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>
            <a:off x="6733230" y="4287158"/>
            <a:ext cx="0" cy="2052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 flipH="1">
            <a:off x="5925522" y="3054330"/>
            <a:ext cx="504056" cy="1368152"/>
          </a:xfrm>
          <a:prstGeom prst="arc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 flipH="1">
            <a:off x="5987777" y="2996952"/>
            <a:ext cx="180020" cy="1368152"/>
            <a:chOff x="6092552" y="3221360"/>
            <a:chExt cx="504056" cy="1368152"/>
          </a:xfrm>
        </p:grpSpPr>
        <p:sp>
          <p:nvSpPr>
            <p:cNvPr id="50" name="Arc 49"/>
            <p:cNvSpPr/>
            <p:nvPr/>
          </p:nvSpPr>
          <p:spPr>
            <a:xfrm flipH="1" flipV="1">
              <a:off x="6092552" y="3221360"/>
              <a:ext cx="504056" cy="1368152"/>
            </a:xfrm>
            <a:prstGeom prst="arc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Arc 50"/>
            <p:cNvSpPr/>
            <p:nvPr/>
          </p:nvSpPr>
          <p:spPr>
            <a:xfrm flipH="1">
              <a:off x="6092552" y="3293368"/>
              <a:ext cx="360040" cy="1224136"/>
            </a:xfrm>
            <a:prstGeom prst="arc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Arc 22"/>
          <p:cNvSpPr/>
          <p:nvPr/>
        </p:nvSpPr>
        <p:spPr>
          <a:xfrm flipH="1" flipV="1">
            <a:off x="5925522" y="3126338"/>
            <a:ext cx="360040" cy="1224136"/>
          </a:xfrm>
          <a:prstGeom prst="arc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>
            <a:off x="6039211" y="3738406"/>
            <a:ext cx="38576" cy="262829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 rot="777620">
            <a:off x="6220370" y="2995871"/>
            <a:ext cx="545305" cy="12920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 rot="492533">
            <a:off x="6403927" y="2937953"/>
            <a:ext cx="539699" cy="1491784"/>
            <a:chOff x="6092552" y="1844824"/>
            <a:chExt cx="504056" cy="1368152"/>
          </a:xfrm>
        </p:grpSpPr>
        <p:sp>
          <p:nvSpPr>
            <p:cNvPr id="59" name="Arc 58"/>
            <p:cNvSpPr/>
            <p:nvPr/>
          </p:nvSpPr>
          <p:spPr>
            <a:xfrm flipH="1">
              <a:off x="6092552" y="1844824"/>
              <a:ext cx="504056" cy="1368152"/>
            </a:xfrm>
            <a:prstGeom prst="arc">
              <a:avLst/>
            </a:prstGeom>
            <a:ln w="508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Arc 59"/>
            <p:cNvSpPr/>
            <p:nvPr/>
          </p:nvSpPr>
          <p:spPr>
            <a:xfrm flipH="1" flipV="1">
              <a:off x="6092552" y="1916832"/>
              <a:ext cx="360040" cy="1224136"/>
            </a:xfrm>
            <a:prstGeom prst="arc">
              <a:avLst/>
            </a:prstGeom>
            <a:ln w="508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llipse 14"/>
          <p:cNvSpPr/>
          <p:nvPr/>
        </p:nvSpPr>
        <p:spPr>
          <a:xfrm>
            <a:off x="2512457" y="5797949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6022677" y="3709717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Arc 61"/>
          <p:cNvSpPr/>
          <p:nvPr/>
        </p:nvSpPr>
        <p:spPr>
          <a:xfrm rot="10618349">
            <a:off x="2852192" y="4593686"/>
            <a:ext cx="504056" cy="1080120"/>
          </a:xfrm>
          <a:prstGeom prst="arc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032208"/>
              </p:ext>
            </p:extLst>
          </p:nvPr>
        </p:nvGraphicFramePr>
        <p:xfrm>
          <a:off x="260350" y="974725"/>
          <a:ext cx="86233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Équation" r:id="rId5" imgW="4063680" imgH="444240" progId="Equation.3">
                  <p:embed/>
                </p:oleObj>
              </mc:Choice>
              <mc:Fallback>
                <p:oleObj name="Équation" r:id="rId5" imgW="4063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974725"/>
                        <a:ext cx="8623300" cy="9429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56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85473"/>
            <a:ext cx="8229600" cy="1111280"/>
          </a:xfrm>
        </p:spPr>
        <p:txBody>
          <a:bodyPr/>
          <a:lstStyle/>
          <a:p>
            <a:r>
              <a:rPr lang="fr-FR" dirty="0" smtClean="0"/>
              <a:t>Le diagramme piézométrique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97768" y="1179984"/>
            <a:ext cx="8892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C’est la représentation graphique du théorème de BERNOULLI en terme de hauteur.</a:t>
            </a:r>
          </a:p>
          <a:p>
            <a:pPr algn="ctr"/>
            <a:r>
              <a:rPr lang="fr-FR" sz="2800" dirty="0" smtClean="0"/>
              <a:t>Elle montre l’évolution de ces hauteurs (géométrique, de pression statique, capable de vitesse) lors d’un écoulement dans un tuyau à côtes et à sections variables.</a:t>
            </a:r>
            <a:endParaRPr lang="fr-FR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878" t="13714" r="6100" b="14972"/>
          <a:stretch>
            <a:fillRect/>
          </a:stretch>
        </p:blipFill>
        <p:spPr bwMode="auto">
          <a:xfrm>
            <a:off x="467544" y="3789040"/>
            <a:ext cx="379980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t="18996" b="13536"/>
          <a:stretch>
            <a:fillRect/>
          </a:stretch>
        </p:blipFill>
        <p:spPr bwMode="auto">
          <a:xfrm>
            <a:off x="4644008" y="3717032"/>
            <a:ext cx="3995936" cy="213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27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Théorème de BERNOULLI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55576" y="314096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relation avec le diagramme piézométrique</a:t>
            </a:r>
            <a:endParaRPr lang="fr-FR" sz="2800" dirty="0"/>
          </a:p>
        </p:txBody>
      </p:sp>
      <p:graphicFrame>
        <p:nvGraphicFramePr>
          <p:cNvPr id="563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226242"/>
              </p:ext>
            </p:extLst>
          </p:nvPr>
        </p:nvGraphicFramePr>
        <p:xfrm>
          <a:off x="971550" y="1387475"/>
          <a:ext cx="6859588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Équation" r:id="rId3" imgW="2082600" imgH="444240" progId="Equation.3">
                  <p:embed/>
                </p:oleObj>
              </mc:Choice>
              <mc:Fallback>
                <p:oleObj name="Équation" r:id="rId3" imgW="2082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87475"/>
                        <a:ext cx="6859588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 l="1878" t="13714" r="6100" b="14972"/>
          <a:stretch>
            <a:fillRect/>
          </a:stretch>
        </p:blipFill>
        <p:spPr bwMode="auto">
          <a:xfrm>
            <a:off x="2195736" y="3789040"/>
            <a:ext cx="5046098" cy="267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76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 diagramme piézométrique </a:t>
            </a:r>
            <a:br>
              <a:rPr lang="fr-FR" dirty="0" smtClean="0"/>
            </a:br>
            <a:r>
              <a:rPr lang="fr-FR" dirty="0" smtClean="0"/>
              <a:t>(fluide parfait)</a:t>
            </a:r>
            <a:endParaRPr lang="fr-FR" dirty="0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878" t="13714" r="6100" b="14972"/>
          <a:stretch>
            <a:fillRect/>
          </a:stretch>
        </p:blipFill>
        <p:spPr bwMode="auto">
          <a:xfrm>
            <a:off x="348453" y="2290520"/>
            <a:ext cx="854956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49859" name="Object 1"/>
          <p:cNvGraphicFramePr>
            <a:graphicFrameLocks noChangeAspect="1"/>
          </p:cNvGraphicFramePr>
          <p:nvPr/>
        </p:nvGraphicFramePr>
        <p:xfrm>
          <a:off x="554038" y="95250"/>
          <a:ext cx="7743825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Équation" r:id="rId4" imgW="2311200" imgH="444240" progId="Equation.3">
                  <p:embed/>
                </p:oleObj>
              </mc:Choice>
              <mc:Fallback>
                <p:oleObj name="Équation" r:id="rId4" imgW="2311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95250"/>
                        <a:ext cx="7743825" cy="14906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2915816" y="1673512"/>
            <a:ext cx="32403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Section constante</a:t>
            </a:r>
            <a:endParaRPr lang="fr-FR" sz="2800" dirty="0"/>
          </a:p>
        </p:txBody>
      </p:sp>
      <p:sp>
        <p:nvSpPr>
          <p:cNvPr id="7" name="Rectangle 6"/>
          <p:cNvSpPr/>
          <p:nvPr/>
        </p:nvSpPr>
        <p:spPr>
          <a:xfrm>
            <a:off x="1371898" y="4149080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312590" y="4324846"/>
            <a:ext cx="0" cy="3600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3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9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 diagramme piézométrique </a:t>
            </a:r>
            <a:br>
              <a:rPr lang="fr-FR" dirty="0" smtClean="0"/>
            </a:br>
            <a:r>
              <a:rPr lang="fr-FR" dirty="0" smtClean="0"/>
              <a:t>(fluide parfait)</a:t>
            </a:r>
            <a:endParaRPr lang="fr-FR" dirty="0"/>
          </a:p>
        </p:txBody>
      </p:sp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4" cstate="print"/>
          <a:srcRect t="18996" b="13536"/>
          <a:stretch>
            <a:fillRect/>
          </a:stretch>
        </p:blipFill>
        <p:spPr bwMode="auto">
          <a:xfrm>
            <a:off x="539552" y="2276872"/>
            <a:ext cx="850092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1908" name="Object 1"/>
          <p:cNvGraphicFramePr>
            <a:graphicFrameLocks noChangeAspect="1"/>
          </p:cNvGraphicFramePr>
          <p:nvPr/>
        </p:nvGraphicFramePr>
        <p:xfrm>
          <a:off x="395536" y="134659"/>
          <a:ext cx="8335590" cy="1436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Équation" r:id="rId5" imgW="2577960" imgH="444240" progId="Equation.3">
                  <p:embed/>
                </p:oleObj>
              </mc:Choice>
              <mc:Fallback>
                <p:oleObj name="Équation" r:id="rId5" imgW="2577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34659"/>
                        <a:ext cx="8335590" cy="143696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54592" y="5662085"/>
            <a:ext cx="1571192" cy="95410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</a:t>
            </a:r>
            <a:r>
              <a:rPr lang="fr-FR" sz="2800" baseline="-25000" dirty="0" smtClean="0"/>
              <a:t>0</a:t>
            </a:r>
            <a:r>
              <a:rPr lang="fr-FR" sz="2800" dirty="0" smtClean="0"/>
              <a:t> = 0</a:t>
            </a:r>
          </a:p>
          <a:p>
            <a:r>
              <a:rPr lang="fr-FR" sz="2800" dirty="0" smtClean="0"/>
              <a:t>(v</a:t>
            </a:r>
            <a:r>
              <a:rPr lang="fr-FR" sz="2800" baseline="-25000" dirty="0" smtClean="0"/>
              <a:t>0 </a:t>
            </a:r>
            <a:r>
              <a:rPr lang="fr-FR" sz="2800" dirty="0" smtClean="0"/>
              <a:t>= 0)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2915816" y="1673512"/>
            <a:ext cx="32403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Section  variable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5519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354" name="Picture 2"/>
          <p:cNvPicPr>
            <a:picLocks noChangeAspect="1" noChangeArrowheads="1"/>
          </p:cNvPicPr>
          <p:nvPr/>
        </p:nvPicPr>
        <p:blipFill>
          <a:blip r:embed="rId3" cstate="print"/>
          <a:srcRect l="23798" t="27532" r="49637" b="50812"/>
          <a:stretch>
            <a:fillRect/>
          </a:stretch>
        </p:blipFill>
        <p:spPr bwMode="auto">
          <a:xfrm>
            <a:off x="1619672" y="2132856"/>
            <a:ext cx="565590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Applications : TORICELLI</a:t>
            </a:r>
            <a:br>
              <a:rPr lang="fr-FR" dirty="0" smtClean="0"/>
            </a:br>
            <a:r>
              <a:rPr lang="fr-FR" dirty="0" smtClean="0"/>
              <a:t>Vidange de réservoir </a:t>
            </a:r>
            <a:endParaRPr lang="fr-FR" dirty="0"/>
          </a:p>
        </p:txBody>
      </p:sp>
      <p:graphicFrame>
        <p:nvGraphicFramePr>
          <p:cNvPr id="9963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977585"/>
              </p:ext>
            </p:extLst>
          </p:nvPr>
        </p:nvGraphicFramePr>
        <p:xfrm>
          <a:off x="223838" y="5423048"/>
          <a:ext cx="310991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Équation" r:id="rId4" imgW="787320" imgH="253800" progId="Equation.3">
                  <p:embed/>
                </p:oleObj>
              </mc:Choice>
              <mc:Fallback>
                <p:oleObj name="Équation" r:id="rId4" imgW="787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5423048"/>
                        <a:ext cx="3109912" cy="10064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lèche droite 6"/>
          <p:cNvSpPr/>
          <p:nvPr/>
        </p:nvSpPr>
        <p:spPr>
          <a:xfrm>
            <a:off x="3563888" y="5782939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9635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362677"/>
              </p:ext>
            </p:extLst>
          </p:nvPr>
        </p:nvGraphicFramePr>
        <p:xfrm>
          <a:off x="4449763" y="5397648"/>
          <a:ext cx="451961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Équation" r:id="rId6" imgW="1143000" imgH="266400" progId="Equation.3">
                  <p:embed/>
                </p:oleObj>
              </mc:Choice>
              <mc:Fallback>
                <p:oleObj name="Équation" r:id="rId6" imgW="11430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5397648"/>
                        <a:ext cx="4519612" cy="10556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699792" y="1484784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Débit théorique </a:t>
            </a:r>
            <a:endParaRPr lang="fr-FR" sz="3200" baseline="-25000" dirty="0"/>
          </a:p>
        </p:txBody>
      </p:sp>
      <p:sp>
        <p:nvSpPr>
          <p:cNvPr id="8" name="ZoneTexte 7"/>
          <p:cNvSpPr txBox="1"/>
          <p:nvPr/>
        </p:nvSpPr>
        <p:spPr>
          <a:xfrm>
            <a:off x="2047020" y="2852936"/>
            <a:ext cx="583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H</a:t>
            </a:r>
            <a:endParaRPr lang="fr-FR" sz="2800" dirty="0"/>
          </a:p>
        </p:txBody>
      </p:sp>
      <p:sp>
        <p:nvSpPr>
          <p:cNvPr id="2" name="Rectangle 1"/>
          <p:cNvSpPr/>
          <p:nvPr/>
        </p:nvSpPr>
        <p:spPr>
          <a:xfrm>
            <a:off x="4499992" y="4221088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672690" y="3212976"/>
            <a:ext cx="45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B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69414" y="3623323"/>
            <a:ext cx="270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4804414" y="3685151"/>
            <a:ext cx="1711802" cy="8449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516216" y="3932801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Ici l’eau du réservoir coule (même si ce n’est pas bien représenté)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86947" y="1340768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Hyp</a:t>
            </a:r>
            <a:r>
              <a:rPr lang="fr-FR" dirty="0" smtClean="0"/>
              <a:t>: le niveau de l’eau dans le réservoir est constant (réservoir de très grande dimension)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572000" y="22179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</a:t>
            </a:r>
            <a:r>
              <a:rPr lang="fr-FR" baseline="-25000" dirty="0" smtClean="0"/>
              <a:t>0</a:t>
            </a:r>
            <a:endParaRPr lang="fr-FR" baseline="-25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139952" y="374813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</a:t>
            </a:r>
            <a:r>
              <a:rPr lang="fr-FR" baseline="-25000" dirty="0" smtClean="0"/>
              <a:t>0</a:t>
            </a:r>
            <a:endParaRPr lang="fr-FR" baseline="-25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868144" y="372185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</a:t>
            </a:r>
            <a:r>
              <a:rPr lang="fr-FR" baseline="-25000" dirty="0" smtClean="0"/>
              <a:t>0</a:t>
            </a:r>
            <a:endParaRPr lang="fr-FR" baseline="-25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4610100" y="367880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</a:t>
            </a:r>
            <a:r>
              <a:rPr lang="fr-FR" baseline="-25000" dirty="0" smtClean="0"/>
              <a:t>0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356049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96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96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6355" name="Object 3"/>
          <p:cNvGraphicFramePr>
            <a:graphicFrameLocks noChangeAspect="1"/>
          </p:cNvGraphicFramePr>
          <p:nvPr/>
        </p:nvGraphicFramePr>
        <p:xfrm>
          <a:off x="1519238" y="4749800"/>
          <a:ext cx="542290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Équation" r:id="rId3" imgW="1371600" imgH="266400" progId="Equation.3">
                  <p:embed/>
                </p:oleObj>
              </mc:Choice>
              <mc:Fallback>
                <p:oleObj name="Équation" r:id="rId3" imgW="1371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4749800"/>
                        <a:ext cx="5422900" cy="10556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2339752" y="1404065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Débit réel </a:t>
            </a:r>
            <a:endParaRPr lang="fr-FR" sz="3200" baseline="-25000" dirty="0"/>
          </a:p>
        </p:txBody>
      </p:sp>
      <p:pic>
        <p:nvPicPr>
          <p:cNvPr id="997379" name="Picture 3"/>
          <p:cNvPicPr>
            <a:picLocks noChangeAspect="1" noChangeArrowheads="1"/>
          </p:cNvPicPr>
          <p:nvPr/>
        </p:nvPicPr>
        <p:blipFill>
          <a:blip r:embed="rId5" cstate="print"/>
          <a:srcRect l="23244" t="43312" r="65687" b="34048"/>
          <a:stretch>
            <a:fillRect/>
          </a:stretch>
        </p:blipFill>
        <p:spPr bwMode="auto">
          <a:xfrm>
            <a:off x="6293930" y="2420888"/>
            <a:ext cx="187847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 l="23798" t="27532" r="49637" b="50812"/>
          <a:stretch>
            <a:fillRect/>
          </a:stretch>
        </p:blipFill>
        <p:spPr bwMode="auto">
          <a:xfrm>
            <a:off x="539552" y="2060848"/>
            <a:ext cx="502746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cteur droit avec flèche 8"/>
          <p:cNvCxnSpPr/>
          <p:nvPr/>
        </p:nvCxnSpPr>
        <p:spPr>
          <a:xfrm>
            <a:off x="3779912" y="3532286"/>
            <a:ext cx="2232248" cy="23402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/>
          <p:cNvSpPr/>
          <p:nvPr/>
        </p:nvSpPr>
        <p:spPr>
          <a:xfrm>
            <a:off x="2987824" y="3068960"/>
            <a:ext cx="720080" cy="64807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43608" y="6021288"/>
            <a:ext cx="691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Coefficient de contraction (C</a:t>
            </a:r>
            <a:r>
              <a:rPr lang="fr-FR" sz="3200" baseline="-25000" dirty="0" smtClean="0"/>
              <a:t>c</a:t>
            </a:r>
            <a:r>
              <a:rPr lang="fr-FR" sz="3200" dirty="0" smtClean="0"/>
              <a:t>) </a:t>
            </a:r>
            <a:endParaRPr lang="fr-FR" sz="3200" baseline="-25000" dirty="0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Applications : TORICELLI</a:t>
            </a:r>
            <a:br>
              <a:rPr lang="fr-FR" dirty="0" smtClean="0"/>
            </a:br>
            <a:r>
              <a:rPr lang="fr-FR" dirty="0" smtClean="0"/>
              <a:t>Vidange de réservoir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08536" y="2684210"/>
            <a:ext cx="4394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H</a:t>
            </a:r>
            <a:endParaRPr lang="fr-FR" sz="2800" dirty="0"/>
          </a:p>
        </p:txBody>
      </p:sp>
      <p:sp>
        <p:nvSpPr>
          <p:cNvPr id="3" name="Rectangle 2"/>
          <p:cNvSpPr/>
          <p:nvPr/>
        </p:nvSpPr>
        <p:spPr>
          <a:xfrm>
            <a:off x="3053286" y="3933056"/>
            <a:ext cx="65461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229249" y="2996952"/>
            <a:ext cx="45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B</a:t>
            </a: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96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C</a:t>
            </a:r>
            <a:r>
              <a:rPr lang="fr-FR" baseline="-25000" dirty="0" smtClean="0"/>
              <a:t>c</a:t>
            </a:r>
            <a:r>
              <a:rPr lang="fr-FR" dirty="0" smtClean="0"/>
              <a:t>= f(forme orifice)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251520" y="1248598"/>
            <a:ext cx="8064896" cy="5509613"/>
            <a:chOff x="251520" y="1248598"/>
            <a:chExt cx="8064896" cy="5509613"/>
          </a:xfrm>
        </p:grpSpPr>
        <p:pic>
          <p:nvPicPr>
            <p:cNvPr id="1334273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 l="17635" t="61796"/>
            <a:stretch>
              <a:fillRect/>
            </a:stretch>
          </p:blipFill>
          <p:spPr bwMode="auto">
            <a:xfrm>
              <a:off x="251520" y="1248598"/>
              <a:ext cx="8004400" cy="5250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ZoneTexte 4"/>
            <p:cNvSpPr txBox="1"/>
            <p:nvPr/>
          </p:nvSpPr>
          <p:spPr>
            <a:xfrm>
              <a:off x="2267744" y="1268760"/>
              <a:ext cx="403244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Ajutages ou orifices</a:t>
              </a:r>
              <a:endParaRPr lang="fr-FR" sz="3200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6012160" y="5445224"/>
              <a:ext cx="2304256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Rentrant </a:t>
              </a:r>
            </a:p>
            <a:p>
              <a:pPr algn="ctr"/>
              <a:r>
                <a:rPr lang="fr-FR" sz="2800" dirty="0" smtClean="0"/>
                <a:t>(de BORDA)</a:t>
              </a:r>
              <a:endParaRPr lang="fr-FR" sz="2800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347864" y="5301208"/>
              <a:ext cx="2304256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Forme de tuyère</a:t>
              </a:r>
              <a:endParaRPr lang="fr-FR" sz="2800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539552" y="5373216"/>
              <a:ext cx="2736304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En mince paroi (trou rond, rectangulaire)</a:t>
              </a:r>
              <a:endParaRPr lang="fr-FR" sz="28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115616" y="4653136"/>
              <a:ext cx="144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</a:t>
              </a:r>
              <a:r>
                <a:rPr lang="fr-FR" sz="2800" baseline="-25000" dirty="0" smtClean="0"/>
                <a:t>c</a:t>
              </a:r>
              <a:r>
                <a:rPr lang="fr-FR" sz="2800" dirty="0" smtClean="0"/>
                <a:t> = 0,6</a:t>
              </a:r>
              <a:endParaRPr lang="fr-FR" sz="28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851920" y="4653136"/>
              <a:ext cx="144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</a:t>
              </a:r>
              <a:r>
                <a:rPr lang="fr-FR" sz="2800" baseline="-25000" dirty="0" smtClean="0"/>
                <a:t>c</a:t>
              </a:r>
              <a:r>
                <a:rPr lang="fr-FR" sz="2800" dirty="0" smtClean="0"/>
                <a:t> = 1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84168" y="4653136"/>
              <a:ext cx="144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</a:t>
              </a:r>
              <a:r>
                <a:rPr lang="fr-FR" sz="2800" baseline="-25000" dirty="0" smtClean="0"/>
                <a:t>c</a:t>
              </a:r>
              <a:r>
                <a:rPr lang="fr-FR" sz="2800" dirty="0" smtClean="0"/>
                <a:t> = 0,5</a:t>
              </a:r>
              <a:endParaRPr lang="fr-F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93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57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3" t="15672" r="37589" b="62951"/>
          <a:stretch/>
        </p:blipFill>
        <p:spPr bwMode="auto">
          <a:xfrm>
            <a:off x="1979712" y="1114690"/>
            <a:ext cx="5364815" cy="223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fr-FR" dirty="0" smtClean="0"/>
              <a:t>Applications: tubes de PITOT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38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57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3" t="15672" r="37589" b="34594"/>
          <a:stretch/>
        </p:blipFill>
        <p:spPr bwMode="auto">
          <a:xfrm>
            <a:off x="1979712" y="1114688"/>
            <a:ext cx="5364815" cy="519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fr-FR" dirty="0" smtClean="0"/>
              <a:t>Applications: tubes de PITOT</a:t>
            </a:r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4020370" y="4981460"/>
            <a:ext cx="741224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644008" y="4977998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 rot="16200000">
            <a:off x="5399034" y="5047678"/>
            <a:ext cx="144016" cy="147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56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1340768"/>
            <a:ext cx="8204448" cy="2808312"/>
          </a:xfrm>
        </p:spPr>
        <p:txBody>
          <a:bodyPr>
            <a:normAutofit/>
          </a:bodyPr>
          <a:lstStyle/>
          <a:p>
            <a:r>
              <a:rPr lang="fr-FR" sz="6000" dirty="0" smtClean="0"/>
              <a:t>Cours d’hydraulique</a:t>
            </a:r>
            <a:br>
              <a:rPr lang="fr-FR" sz="6000" dirty="0" smtClean="0"/>
            </a:b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33594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fr-FR" dirty="0" smtClean="0"/>
              <a:t>Point d’arrêt</a:t>
            </a:r>
            <a:endParaRPr lang="fr-FR" dirty="0"/>
          </a:p>
        </p:txBody>
      </p:sp>
      <p:pic>
        <p:nvPicPr>
          <p:cNvPr id="995330" name="Picture 2"/>
          <p:cNvPicPr>
            <a:picLocks noChangeAspect="1" noChangeArrowheads="1"/>
          </p:cNvPicPr>
          <p:nvPr/>
        </p:nvPicPr>
        <p:blipFill>
          <a:blip r:embed="rId2" cstate="print"/>
          <a:srcRect l="26565" t="41343" r="48069" b="28880"/>
          <a:stretch>
            <a:fillRect/>
          </a:stretch>
        </p:blipFill>
        <p:spPr bwMode="auto">
          <a:xfrm>
            <a:off x="611560" y="3573016"/>
            <a:ext cx="360040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1259632" y="6021288"/>
            <a:ext cx="691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Obstacle dans écoulement </a:t>
            </a:r>
            <a:r>
              <a:rPr lang="fr-FR" sz="3200" dirty="0" smtClean="0">
                <a:sym typeface="Symbol"/>
              </a:rPr>
              <a:t></a:t>
            </a:r>
            <a:r>
              <a:rPr lang="fr-FR" sz="3200" dirty="0" smtClean="0"/>
              <a:t> </a:t>
            </a:r>
            <a:r>
              <a:rPr lang="fr-FR" sz="3200" dirty="0" err="1" smtClean="0"/>
              <a:t>u</a:t>
            </a:r>
            <a:r>
              <a:rPr lang="fr-FR" sz="3200" baseline="-25000" dirty="0" err="1" smtClean="0"/>
              <a:t>M</a:t>
            </a:r>
            <a:r>
              <a:rPr lang="fr-FR" sz="3200" dirty="0" smtClean="0"/>
              <a:t> = 0  </a:t>
            </a:r>
            <a:endParaRPr lang="fr-FR" sz="32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9644" t="15400" r="63814" b="60801"/>
          <a:stretch>
            <a:fillRect/>
          </a:stretch>
        </p:blipFill>
        <p:spPr bwMode="auto">
          <a:xfrm>
            <a:off x="1979712" y="1268760"/>
            <a:ext cx="4320480" cy="217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5332" name="Picture 4"/>
          <p:cNvPicPr>
            <a:picLocks noChangeAspect="1" noChangeArrowheads="1"/>
          </p:cNvPicPr>
          <p:nvPr/>
        </p:nvPicPr>
        <p:blipFill>
          <a:blip r:embed="rId4" cstate="print"/>
          <a:srcRect l="51469" t="56109" r="25287" b="15345"/>
          <a:stretch>
            <a:fillRect/>
          </a:stretch>
        </p:blipFill>
        <p:spPr bwMode="auto">
          <a:xfrm>
            <a:off x="4932040" y="3645024"/>
            <a:ext cx="30243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66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fr-FR" dirty="0" smtClean="0"/>
              <a:t>Applications: tubes de PITOT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908720"/>
            <a:ext cx="6840760" cy="5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3156042" y="522920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5166351" y="5229200"/>
            <a:ext cx="41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</a:t>
            </a:r>
            <a:endParaRPr lang="fr-FR" sz="2800" baseline="-25000" dirty="0"/>
          </a:p>
        </p:txBody>
      </p:sp>
      <p:sp>
        <p:nvSpPr>
          <p:cNvPr id="6" name="Multiplier 5"/>
          <p:cNvSpPr/>
          <p:nvPr/>
        </p:nvSpPr>
        <p:spPr>
          <a:xfrm>
            <a:off x="3235380" y="5013176"/>
            <a:ext cx="345380" cy="314666"/>
          </a:xfrm>
          <a:prstGeom prst="mathMultiply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131840" y="199778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</a:t>
            </a:r>
            <a:endParaRPr lang="fr-FR" sz="2800" dirty="0"/>
          </a:p>
        </p:txBody>
      </p:sp>
      <p:sp>
        <p:nvSpPr>
          <p:cNvPr id="9" name="Multiplier 8"/>
          <p:cNvSpPr/>
          <p:nvPr/>
        </p:nvSpPr>
        <p:spPr>
          <a:xfrm>
            <a:off x="3212792" y="2413506"/>
            <a:ext cx="345380" cy="314666"/>
          </a:xfrm>
          <a:prstGeom prst="mathMultiply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Multiplier 10"/>
          <p:cNvSpPr/>
          <p:nvPr/>
        </p:nvSpPr>
        <p:spPr>
          <a:xfrm>
            <a:off x="5179995" y="5013176"/>
            <a:ext cx="345380" cy="314666"/>
          </a:xfrm>
          <a:prstGeom prst="mathMultiply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652120" y="1340768"/>
            <a:ext cx="41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D</a:t>
            </a:r>
            <a:endParaRPr lang="fr-FR" sz="2800" baseline="-25000" dirty="0"/>
          </a:p>
        </p:txBody>
      </p:sp>
      <p:sp>
        <p:nvSpPr>
          <p:cNvPr id="13" name="Multiplier 12"/>
          <p:cNvSpPr/>
          <p:nvPr/>
        </p:nvSpPr>
        <p:spPr>
          <a:xfrm>
            <a:off x="5909019" y="1700808"/>
            <a:ext cx="345380" cy="314666"/>
          </a:xfrm>
          <a:prstGeom prst="mathMultiply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rot="5400000">
            <a:off x="4067944" y="3500214"/>
            <a:ext cx="3312368" cy="158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220072" y="321297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h’</a:t>
            </a:r>
            <a:endParaRPr lang="fr-FR" sz="2800" dirty="0"/>
          </a:p>
        </p:txBody>
      </p:sp>
      <p:sp>
        <p:nvSpPr>
          <p:cNvPr id="18" name="Rectangle 17"/>
          <p:cNvSpPr/>
          <p:nvPr/>
        </p:nvSpPr>
        <p:spPr>
          <a:xfrm>
            <a:off x="1306930" y="1772816"/>
            <a:ext cx="1008112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6243950" y="2060848"/>
            <a:ext cx="936104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3588598" y="1772816"/>
            <a:ext cx="1152128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/>
          <p:nvPr/>
        </p:nvCxnSpPr>
        <p:spPr>
          <a:xfrm rot="5400000">
            <a:off x="2498753" y="3902305"/>
            <a:ext cx="2562318" cy="158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779912" y="336537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h</a:t>
            </a:r>
            <a:endParaRPr lang="fr-FR" sz="28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693428" y="1916832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h</a:t>
            </a:r>
            <a:endParaRPr lang="fr-FR" sz="2800" dirty="0"/>
          </a:p>
        </p:txBody>
      </p:sp>
      <p:graphicFrame>
        <p:nvGraphicFramePr>
          <p:cNvPr id="891905" name="Object 1"/>
          <p:cNvGraphicFramePr>
            <a:graphicFrameLocks noChangeAspect="1"/>
          </p:cNvGraphicFramePr>
          <p:nvPr/>
        </p:nvGraphicFramePr>
        <p:xfrm>
          <a:off x="6502400" y="3716338"/>
          <a:ext cx="20415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Équation" r:id="rId4" imgW="761760" imgH="253800" progId="Equation.3">
                  <p:embed/>
                </p:oleObj>
              </mc:Choice>
              <mc:Fallback>
                <p:oleObj name="Équation" r:id="rId4" imgW="761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2400" y="3716338"/>
                        <a:ext cx="2041525" cy="6826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1115616" y="1260942"/>
            <a:ext cx="106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P</a:t>
            </a:r>
            <a:r>
              <a:rPr lang="fr-FR" sz="4000" baseline="-25000" dirty="0" smtClean="0"/>
              <a:t>0</a:t>
            </a:r>
            <a:endParaRPr lang="fr-FR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40438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9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fr-FR" dirty="0" smtClean="0"/>
              <a:t>Synthèse: tubes de PITOT</a:t>
            </a:r>
            <a:endParaRPr lang="fr-FR" dirty="0"/>
          </a:p>
        </p:txBody>
      </p:sp>
      <p:graphicFrame>
        <p:nvGraphicFramePr>
          <p:cNvPr id="891905" name="Object 1"/>
          <p:cNvGraphicFramePr>
            <a:graphicFrameLocks noChangeAspect="1"/>
          </p:cNvGraphicFramePr>
          <p:nvPr/>
        </p:nvGraphicFramePr>
        <p:xfrm>
          <a:off x="5796136" y="5956102"/>
          <a:ext cx="20415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Équation" r:id="rId3" imgW="761760" imgH="253800" progId="Equation.3">
                  <p:embed/>
                </p:oleObj>
              </mc:Choice>
              <mc:Fallback>
                <p:oleObj name="Équation" r:id="rId3" imgW="761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5956102"/>
                        <a:ext cx="2041525" cy="6826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22"/>
          <p:cNvGrpSpPr/>
          <p:nvPr/>
        </p:nvGrpSpPr>
        <p:grpSpPr>
          <a:xfrm>
            <a:off x="51916" y="1484784"/>
            <a:ext cx="4247818" cy="4824536"/>
            <a:chOff x="51916" y="1484784"/>
            <a:chExt cx="4247818" cy="4824536"/>
          </a:xfrm>
        </p:grpSpPr>
        <p:grpSp>
          <p:nvGrpSpPr>
            <p:cNvPr id="4" name="Groupe 5"/>
            <p:cNvGrpSpPr/>
            <p:nvPr/>
          </p:nvGrpSpPr>
          <p:grpSpPr>
            <a:xfrm>
              <a:off x="611560" y="1484784"/>
              <a:ext cx="3688174" cy="4824536"/>
              <a:chOff x="2699792" y="908720"/>
              <a:chExt cx="4480262" cy="5400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24211" r="17895" b="3916"/>
              <a:stretch>
                <a:fillRect/>
              </a:stretch>
            </p:blipFill>
            <p:spPr bwMode="auto">
              <a:xfrm>
                <a:off x="2699792" y="908720"/>
                <a:ext cx="3960440" cy="54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8" name="Connecteur droit avec flèche 7"/>
              <p:cNvCxnSpPr/>
              <p:nvPr/>
            </p:nvCxnSpPr>
            <p:spPr>
              <a:xfrm rot="5400000">
                <a:off x="4067944" y="3500214"/>
                <a:ext cx="3312368" cy="158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ZoneTexte 8"/>
              <p:cNvSpPr txBox="1"/>
              <p:nvPr/>
            </p:nvSpPr>
            <p:spPr>
              <a:xfrm>
                <a:off x="5149030" y="3212975"/>
                <a:ext cx="575099" cy="597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h’</a:t>
                </a:r>
                <a:endParaRPr lang="fr-FR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243950" y="2060848"/>
                <a:ext cx="936104" cy="72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588598" y="1772816"/>
                <a:ext cx="1152128" cy="720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" name="Connecteur droit avec flèche 11"/>
              <p:cNvCxnSpPr/>
              <p:nvPr/>
            </p:nvCxnSpPr>
            <p:spPr>
              <a:xfrm rot="5400000">
                <a:off x="2498753" y="3902305"/>
                <a:ext cx="2562318" cy="158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ZoneTexte 12"/>
              <p:cNvSpPr txBox="1"/>
              <p:nvPr/>
            </p:nvSpPr>
            <p:spPr>
              <a:xfrm>
                <a:off x="3779912" y="3365376"/>
                <a:ext cx="5040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h</a:t>
                </a:r>
                <a:endParaRPr lang="fr-FR" sz="2800" dirty="0"/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4693428" y="1916832"/>
                <a:ext cx="7920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 smtClean="0">
                    <a:sym typeface="Symbol"/>
                  </a:rPr>
                  <a:t>h</a:t>
                </a:r>
                <a:endParaRPr lang="fr-FR" sz="2800" dirty="0"/>
              </a:p>
            </p:txBody>
          </p:sp>
        </p:grpSp>
        <p:sp>
          <p:nvSpPr>
            <p:cNvPr id="16" name="Flèche droite 15"/>
            <p:cNvSpPr/>
            <p:nvPr/>
          </p:nvSpPr>
          <p:spPr>
            <a:xfrm>
              <a:off x="51916" y="4746410"/>
              <a:ext cx="720080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7" name="Flèche droite 16"/>
            <p:cNvSpPr/>
            <p:nvPr/>
          </p:nvSpPr>
          <p:spPr>
            <a:xfrm>
              <a:off x="51916" y="5034442"/>
              <a:ext cx="720080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8" name="Flèche droite 17"/>
            <p:cNvSpPr/>
            <p:nvPr/>
          </p:nvSpPr>
          <p:spPr>
            <a:xfrm>
              <a:off x="51916" y="5322474"/>
              <a:ext cx="720080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Flèche droite 18"/>
            <p:cNvSpPr/>
            <p:nvPr/>
          </p:nvSpPr>
          <p:spPr>
            <a:xfrm>
              <a:off x="51916" y="5610506"/>
              <a:ext cx="720080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4427984" y="102332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Tube 1 → Pression statique</a:t>
            </a:r>
            <a:endParaRPr lang="fr-FR" sz="2800" dirty="0"/>
          </a:p>
        </p:txBody>
      </p:sp>
      <p:graphicFrame>
        <p:nvGraphicFramePr>
          <p:cNvPr id="1425411" name="Object 1"/>
          <p:cNvGraphicFramePr>
            <a:graphicFrameLocks noChangeAspect="1"/>
          </p:cNvGraphicFramePr>
          <p:nvPr/>
        </p:nvGraphicFramePr>
        <p:xfrm>
          <a:off x="5546725" y="1687571"/>
          <a:ext cx="21097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Équation" r:id="rId6" imgW="787320" imgH="241200" progId="Equation.3">
                  <p:embed/>
                </p:oleObj>
              </mc:Choice>
              <mc:Fallback>
                <p:oleObj name="Équation" r:id="rId6" imgW="787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6725" y="1687571"/>
                        <a:ext cx="2109788" cy="6492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4644008" y="246348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Tube 2 → Pression totale</a:t>
            </a:r>
            <a:endParaRPr lang="fr-FR" sz="2800" dirty="0"/>
          </a:p>
        </p:txBody>
      </p:sp>
      <p:sp>
        <p:nvSpPr>
          <p:cNvPr id="25" name="Flèche vers le bas 24"/>
          <p:cNvSpPr/>
          <p:nvPr/>
        </p:nvSpPr>
        <p:spPr>
          <a:xfrm>
            <a:off x="6660232" y="5452046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425413" name="Object 1"/>
          <p:cNvGraphicFramePr>
            <a:graphicFrameLocks noChangeAspect="1"/>
          </p:cNvGraphicFramePr>
          <p:nvPr/>
        </p:nvGraphicFramePr>
        <p:xfrm>
          <a:off x="5652120" y="3039550"/>
          <a:ext cx="2144712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Équation" r:id="rId8" imgW="799920" imgH="241200" progId="Equation.3">
                  <p:embed/>
                </p:oleObj>
              </mc:Choice>
              <mc:Fallback>
                <p:oleObj name="Équation" r:id="rId8" imgW="799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3039550"/>
                        <a:ext cx="2144712" cy="6492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5414" name="Object 1"/>
          <p:cNvGraphicFramePr>
            <a:graphicFrameLocks noChangeAspect="1"/>
          </p:cNvGraphicFramePr>
          <p:nvPr/>
        </p:nvGraphicFramePr>
        <p:xfrm>
          <a:off x="4013824" y="4515942"/>
          <a:ext cx="5004048" cy="782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Équation" r:id="rId10" imgW="2120760" imgH="330120" progId="Equation.3">
                  <p:embed/>
                </p:oleObj>
              </mc:Choice>
              <mc:Fallback>
                <p:oleObj name="Équation" r:id="rId10" imgW="212076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824" y="4515942"/>
                        <a:ext cx="5004048" cy="78297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ZoneTexte 23"/>
          <p:cNvSpPr txBox="1"/>
          <p:nvPr/>
        </p:nvSpPr>
        <p:spPr>
          <a:xfrm>
            <a:off x="6300192" y="386104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Or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28445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2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2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42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89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fr-FR" dirty="0" smtClean="0"/>
              <a:t>Synthèse: Double tube de PITOT</a:t>
            </a:r>
            <a:endParaRPr lang="fr-FR" dirty="0"/>
          </a:p>
        </p:txBody>
      </p:sp>
      <p:graphicFrame>
        <p:nvGraphicFramePr>
          <p:cNvPr id="891905" name="Object 1"/>
          <p:cNvGraphicFramePr>
            <a:graphicFrameLocks noChangeAspect="1"/>
          </p:cNvGraphicFramePr>
          <p:nvPr/>
        </p:nvGraphicFramePr>
        <p:xfrm>
          <a:off x="6804248" y="5589240"/>
          <a:ext cx="20415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Équation" r:id="rId3" imgW="761760" imgH="253800" progId="Equation.3">
                  <p:embed/>
                </p:oleObj>
              </mc:Choice>
              <mc:Fallback>
                <p:oleObj name="Équation" r:id="rId3" imgW="761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5589240"/>
                        <a:ext cx="2041525" cy="6826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Image 26" descr="http://btscira.perso.sfr.fr/images/debit/pitot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5443815"/>
            <a:ext cx="4824536" cy="115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/>
          <a:srcRect t="5642"/>
          <a:stretch>
            <a:fillRect/>
          </a:stretch>
        </p:blipFill>
        <p:spPr bwMode="auto">
          <a:xfrm>
            <a:off x="2195736" y="1124744"/>
            <a:ext cx="4317504" cy="401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4388" name="AutoShape 4" descr="D:\2) BDG\2A\MECA FLUX\M%C3%A9canique des fluides_Angers\Fluides parfaits\frame_fichiers\frame_chap1_data\chap4_data\img011bis.GIF"/>
          <p:cNvSpPr>
            <a:spLocks noChangeAspect="1" noChangeArrowheads="1"/>
          </p:cNvSpPr>
          <p:nvPr/>
        </p:nvSpPr>
        <p:spPr bwMode="auto">
          <a:xfrm>
            <a:off x="155575" y="-2376488"/>
            <a:ext cx="6667500" cy="49530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24390" name="AutoShape 6" descr="D:\2) BDG\2A\MECA FLUX\M%C3%A9canique des fluides_Angers\Fluides parfaits\frame_fichiers\frame_chap1_data\chap4_data\img011bis.GIF"/>
          <p:cNvSpPr>
            <a:spLocks noChangeAspect="1" noChangeArrowheads="1"/>
          </p:cNvSpPr>
          <p:nvPr/>
        </p:nvSpPr>
        <p:spPr bwMode="auto">
          <a:xfrm>
            <a:off x="155575" y="-2376488"/>
            <a:ext cx="6667500" cy="49530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24392" name="AutoShape 8" descr="D:\2) BDG\2A\MECA FLUX\M%C3%A9canique des fluides_Angers\Fluides parfaits\frame_fichiers\frame_chap1_data\chap4_data\img011bis.GIF"/>
          <p:cNvSpPr>
            <a:spLocks noChangeAspect="1" noChangeArrowheads="1"/>
          </p:cNvSpPr>
          <p:nvPr/>
        </p:nvSpPr>
        <p:spPr bwMode="auto">
          <a:xfrm>
            <a:off x="155575" y="-2376488"/>
            <a:ext cx="6667500" cy="49530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691680" y="3429000"/>
            <a:ext cx="72008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2195736" y="2492896"/>
            <a:ext cx="1008112" cy="504056"/>
            <a:chOff x="755576" y="1916832"/>
            <a:chExt cx="1152128" cy="792088"/>
          </a:xfrm>
        </p:grpSpPr>
        <p:cxnSp>
          <p:nvCxnSpPr>
            <p:cNvPr id="16" name="Connecteur droit 15"/>
            <p:cNvCxnSpPr/>
            <p:nvPr/>
          </p:nvCxnSpPr>
          <p:spPr>
            <a:xfrm>
              <a:off x="755576" y="1988840"/>
              <a:ext cx="1152128" cy="72008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H="1">
              <a:off x="755576" y="1916832"/>
              <a:ext cx="1080120" cy="792088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ZoneTexte 19"/>
          <p:cNvSpPr txBox="1"/>
          <p:nvPr/>
        </p:nvSpPr>
        <p:spPr>
          <a:xfrm>
            <a:off x="1043608" y="2780928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Prise de pression totale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>
            <a:off x="2555776" y="1484784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3032849" y="1520788"/>
            <a:ext cx="6480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Tubes de PITOT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3633192" cy="2724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196752"/>
            <a:ext cx="3938041" cy="538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239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fr-FR" dirty="0" smtClean="0"/>
              <a:t>Applications: le tube de VENTURI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82850" y="1844824"/>
            <a:ext cx="8978302" cy="2686186"/>
            <a:chOff x="82850" y="2132856"/>
            <a:chExt cx="8978302" cy="268618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5987" t="41721" r="24795" b="32101"/>
            <a:stretch>
              <a:fillRect/>
            </a:stretch>
          </p:blipFill>
          <p:spPr bwMode="auto">
            <a:xfrm>
              <a:off x="82850" y="2132856"/>
              <a:ext cx="8978302" cy="2686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ZoneTexte 4"/>
            <p:cNvSpPr txBox="1"/>
            <p:nvPr/>
          </p:nvSpPr>
          <p:spPr>
            <a:xfrm>
              <a:off x="2555776" y="2617748"/>
              <a:ext cx="72008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ym typeface="Symbol"/>
                </a:rPr>
                <a:t>h</a:t>
              </a:r>
              <a:endParaRPr lang="fr-FR" sz="2800" dirty="0"/>
            </a:p>
          </p:txBody>
        </p:sp>
      </p:grpSp>
      <p:graphicFrame>
        <p:nvGraphicFramePr>
          <p:cNvPr id="1436673" name="Object 1"/>
          <p:cNvGraphicFramePr>
            <a:graphicFrameLocks noChangeAspect="1"/>
          </p:cNvGraphicFramePr>
          <p:nvPr/>
        </p:nvGraphicFramePr>
        <p:xfrm>
          <a:off x="3059832" y="5085184"/>
          <a:ext cx="224155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Équation" r:id="rId4" imgW="482400" imgH="215640" progId="Equation.3">
                  <p:embed/>
                </p:oleObj>
              </mc:Choice>
              <mc:Fallback>
                <p:oleObj name="Équation" r:id="rId4" imgW="482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5085184"/>
                        <a:ext cx="2241550" cy="10080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34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Applications: le tube de VENTURI</a:t>
            </a:r>
            <a:br>
              <a:rPr lang="fr-FR" dirty="0" smtClean="0"/>
            </a:br>
            <a:r>
              <a:rPr lang="fr-FR" dirty="0" smtClean="0"/>
              <a:t>Détermination du débit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755576" y="4941168"/>
            <a:ext cx="3528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Débitmètre de VENTURI</a:t>
            </a:r>
            <a:endParaRPr lang="fr-FR" sz="3200" dirty="0"/>
          </a:p>
        </p:txBody>
      </p:sp>
      <p:grpSp>
        <p:nvGrpSpPr>
          <p:cNvPr id="9" name="Groupe 8"/>
          <p:cNvGrpSpPr/>
          <p:nvPr/>
        </p:nvGrpSpPr>
        <p:grpSpPr>
          <a:xfrm>
            <a:off x="1403648" y="1124744"/>
            <a:ext cx="5688632" cy="1944563"/>
            <a:chOff x="0" y="1412776"/>
            <a:chExt cx="6289270" cy="2592635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5987" t="41721" r="38292" b="32101"/>
            <a:stretch>
              <a:fillRect/>
            </a:stretch>
          </p:blipFill>
          <p:spPr bwMode="auto">
            <a:xfrm>
              <a:off x="0" y="1412776"/>
              <a:ext cx="6289270" cy="2592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ZoneTexte 7"/>
            <p:cNvSpPr txBox="1"/>
            <p:nvPr/>
          </p:nvSpPr>
          <p:spPr>
            <a:xfrm>
              <a:off x="2364462" y="1943664"/>
              <a:ext cx="72008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ym typeface="Symbol"/>
                </a:rPr>
                <a:t>h</a:t>
              </a:r>
              <a:endParaRPr lang="fr-FR" sz="2800" dirty="0"/>
            </a:p>
          </p:txBody>
        </p:sp>
      </p:grpSp>
      <p:graphicFrame>
        <p:nvGraphicFramePr>
          <p:cNvPr id="1719297" name="Object 1"/>
          <p:cNvGraphicFramePr>
            <a:graphicFrameLocks noChangeAspect="1"/>
          </p:cNvGraphicFramePr>
          <p:nvPr/>
        </p:nvGraphicFramePr>
        <p:xfrm>
          <a:off x="4438094" y="3212976"/>
          <a:ext cx="2942218" cy="653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Équation" r:id="rId4" imgW="977760" imgH="215640" progId="Equation.3">
                  <p:embed/>
                </p:oleObj>
              </mc:Choice>
              <mc:Fallback>
                <p:oleObj name="Équation" r:id="rId4" imgW="977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8094" y="3212976"/>
                        <a:ext cx="2942218" cy="65303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9298" name="Object 2"/>
          <p:cNvGraphicFramePr>
            <a:graphicFrameLocks noChangeAspect="1"/>
          </p:cNvGraphicFramePr>
          <p:nvPr/>
        </p:nvGraphicFramePr>
        <p:xfrm>
          <a:off x="1125726" y="3212976"/>
          <a:ext cx="1520751" cy="719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Équation" r:id="rId6" imgW="482400" imgH="215640" progId="Equation.3">
                  <p:embed/>
                </p:oleObj>
              </mc:Choice>
              <mc:Fallback>
                <p:oleObj name="Équation" r:id="rId6" imgW="482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726" y="3212976"/>
                        <a:ext cx="1520751" cy="71960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>
            <a:off x="3069942" y="3429000"/>
            <a:ext cx="936104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719299" name="Object 3"/>
          <p:cNvGraphicFramePr>
            <a:graphicFrameLocks noChangeAspect="1"/>
          </p:cNvGraphicFramePr>
          <p:nvPr/>
        </p:nvGraphicFramePr>
        <p:xfrm>
          <a:off x="4673600" y="4373563"/>
          <a:ext cx="3076575" cy="242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Équation" r:id="rId8" imgW="1346040" imgH="1054080" progId="Equation.3">
                  <p:embed/>
                </p:oleObj>
              </mc:Choice>
              <mc:Fallback>
                <p:oleObj name="Équation" r:id="rId8" imgW="134604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4373563"/>
                        <a:ext cx="3076575" cy="24209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ccolade fermante 13"/>
          <p:cNvSpPr/>
          <p:nvPr/>
        </p:nvSpPr>
        <p:spPr>
          <a:xfrm flipH="1">
            <a:off x="4283968" y="4302040"/>
            <a:ext cx="288032" cy="249289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bas 14"/>
          <p:cNvSpPr/>
          <p:nvPr/>
        </p:nvSpPr>
        <p:spPr>
          <a:xfrm>
            <a:off x="5940152" y="4005064"/>
            <a:ext cx="216024" cy="28803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25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19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1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19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Applications du tube VENTURI: ventouse pour manipulation de charge</a:t>
            </a:r>
            <a:endParaRPr lang="fr-FR" dirty="0"/>
          </a:p>
        </p:txBody>
      </p:sp>
      <p:pic>
        <p:nvPicPr>
          <p:cNvPr id="1428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4149080"/>
            <a:ext cx="3584135" cy="240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e 12"/>
          <p:cNvGrpSpPr/>
          <p:nvPr/>
        </p:nvGrpSpPr>
        <p:grpSpPr>
          <a:xfrm>
            <a:off x="1403648" y="1556792"/>
            <a:ext cx="5688632" cy="2395428"/>
            <a:chOff x="1403648" y="1556792"/>
            <a:chExt cx="5688632" cy="2395428"/>
          </a:xfrm>
        </p:grpSpPr>
        <p:pic>
          <p:nvPicPr>
            <p:cNvPr id="142848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191139" y="1556792"/>
              <a:ext cx="4740271" cy="187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3851920" y="1628800"/>
              <a:ext cx="57606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91880" y="3140968"/>
              <a:ext cx="57606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04048" y="2636912"/>
              <a:ext cx="57606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84168" y="2132856"/>
              <a:ext cx="57606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555776" y="3429000"/>
              <a:ext cx="4536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Depression        préhension </a:t>
              </a:r>
              <a:endParaRPr lang="fr-FR" sz="2800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403648" y="2780928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Entrée d’air </a:t>
              </a:r>
              <a:endParaRPr lang="fr-FR" sz="2800" dirty="0"/>
            </a:p>
          </p:txBody>
        </p:sp>
      </p:grpSp>
      <p:sp>
        <p:nvSpPr>
          <p:cNvPr id="14" name="Flèche droite 13"/>
          <p:cNvSpPr/>
          <p:nvPr/>
        </p:nvSpPr>
        <p:spPr>
          <a:xfrm>
            <a:off x="4475282" y="3645024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86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6754" name="Picture 2" descr="D:\Nouveau dossier\presentations power point\IMAGES test\effet venturi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16832"/>
            <a:ext cx="481535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Applications du tube VENTURI: ventouse pour manipulation de charge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5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7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16832"/>
            <a:ext cx="411474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Applications du tube VENTURI: dispositif de réalisation de vide </a:t>
            </a:r>
            <a:endParaRPr lang="fr-FR" dirty="0"/>
          </a:p>
        </p:txBody>
      </p:sp>
      <p:pic>
        <p:nvPicPr>
          <p:cNvPr id="1866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636912"/>
            <a:ext cx="3600400" cy="315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67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688194"/>
            <a:ext cx="3691508" cy="189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e 6"/>
          <p:cNvGrpSpPr/>
          <p:nvPr/>
        </p:nvGrpSpPr>
        <p:grpSpPr>
          <a:xfrm>
            <a:off x="3347864" y="5062324"/>
            <a:ext cx="1296144" cy="261610"/>
            <a:chOff x="3347864" y="5062324"/>
            <a:chExt cx="1296144" cy="261610"/>
          </a:xfrm>
        </p:grpSpPr>
        <p:cxnSp>
          <p:nvCxnSpPr>
            <p:cNvPr id="3" name="Connecteur droit avec flèche 2"/>
            <p:cNvCxnSpPr/>
            <p:nvPr/>
          </p:nvCxnSpPr>
          <p:spPr>
            <a:xfrm>
              <a:off x="3347864" y="5301208"/>
              <a:ext cx="12961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3633584" y="5062324"/>
              <a:ext cx="3600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smtClean="0"/>
                <a:t>u</a:t>
              </a:r>
              <a:r>
                <a:rPr lang="fr-FR" sz="1100" baseline="-25000" dirty="0" smtClean="0"/>
                <a:t>2</a:t>
              </a:r>
              <a:endParaRPr lang="fr-FR" sz="11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160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1340768"/>
            <a:ext cx="8204448" cy="2808312"/>
          </a:xfrm>
        </p:spPr>
        <p:txBody>
          <a:bodyPr>
            <a:normAutofit/>
          </a:bodyPr>
          <a:lstStyle/>
          <a:p>
            <a:r>
              <a:rPr lang="fr-FR" dirty="0" smtClean="0"/>
              <a:t>Dynamique des fluides parfaits</a:t>
            </a:r>
            <a:br>
              <a:rPr lang="fr-FR" dirty="0" smtClean="0"/>
            </a:br>
            <a:r>
              <a:rPr lang="fr-FR" dirty="0" smtClean="0"/>
              <a:t>Théorème de BERNOULLI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44624"/>
            <a:ext cx="9036496" cy="1143000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Organes déprimogènes: le diaphragme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539552" y="1556792"/>
            <a:ext cx="7884368" cy="3275392"/>
            <a:chOff x="755576" y="2132856"/>
            <a:chExt cx="7884368" cy="32753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2132856"/>
              <a:ext cx="7884368" cy="3275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ZoneTexte 4"/>
            <p:cNvSpPr txBox="1"/>
            <p:nvPr/>
          </p:nvSpPr>
          <p:spPr>
            <a:xfrm>
              <a:off x="1988590" y="2689196"/>
              <a:ext cx="2160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b="1" dirty="0" smtClean="0">
                  <a:solidFill>
                    <a:srgbClr val="FF0000"/>
                  </a:solidFill>
                </a:rPr>
                <a:t>S</a:t>
              </a:r>
              <a:endParaRPr lang="fr-FR" sz="2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5039544" y="5229200"/>
            <a:ext cx="4104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3200" dirty="0" smtClean="0"/>
              <a:t> simple trou</a:t>
            </a:r>
          </a:p>
          <a:p>
            <a:pPr>
              <a:buFontTx/>
              <a:buChar char="-"/>
            </a:pPr>
            <a:r>
              <a:rPr lang="fr-FR" sz="3200" dirty="0" smtClean="0"/>
              <a:t> accès vitesse et débit</a:t>
            </a:r>
            <a:endParaRPr lang="fr-FR" sz="3200" dirty="0"/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1619672" y="1772816"/>
            <a:ext cx="6768752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95536" y="1639433"/>
            <a:ext cx="1554700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EVOLUTION  PRESSION STATIQUE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67544" y="5085184"/>
            <a:ext cx="396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Transfert de pression statique  → pression dynamique </a:t>
            </a:r>
            <a:endParaRPr lang="fr-FR" sz="3200" dirty="0"/>
          </a:p>
        </p:txBody>
      </p:sp>
      <p:sp>
        <p:nvSpPr>
          <p:cNvPr id="13" name="Accolade ouvrante 12"/>
          <p:cNvSpPr/>
          <p:nvPr/>
        </p:nvSpPr>
        <p:spPr>
          <a:xfrm>
            <a:off x="4788024" y="5157192"/>
            <a:ext cx="288032" cy="151216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e bas 13"/>
          <p:cNvSpPr/>
          <p:nvPr/>
        </p:nvSpPr>
        <p:spPr>
          <a:xfrm>
            <a:off x="2483768" y="4725144"/>
            <a:ext cx="144016" cy="36004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593561" y="1607594"/>
            <a:ext cx="50405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5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Illustration (effet VENTURI):</a:t>
            </a:r>
            <a:br>
              <a:rPr lang="fr-FR" dirty="0" smtClean="0"/>
            </a:br>
            <a:r>
              <a:rPr lang="fr-FR" dirty="0" smtClean="0"/>
              <a:t>écoulement à surface libre</a:t>
            </a:r>
            <a:endParaRPr lang="fr-FR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 l="31897" t="34078" r="28334" b="19657"/>
          <a:stretch>
            <a:fillRect/>
          </a:stretch>
        </p:blipFill>
        <p:spPr bwMode="auto">
          <a:xfrm>
            <a:off x="539552" y="1418220"/>
            <a:ext cx="8096677" cy="5295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433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Diagramme piézométrique écoulement à surface libre</a:t>
            </a:r>
            <a:endParaRPr lang="fr-FR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 l="31897" t="34078" r="28334" b="19657"/>
          <a:stretch>
            <a:fillRect/>
          </a:stretch>
        </p:blipFill>
        <p:spPr bwMode="auto">
          <a:xfrm>
            <a:off x="539552" y="1418220"/>
            <a:ext cx="8096677" cy="5295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05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Illustration (Effet VENTURI):</a:t>
            </a:r>
            <a:br>
              <a:rPr lang="fr-FR" dirty="0" smtClean="0"/>
            </a:br>
            <a:r>
              <a:rPr lang="fr-FR" dirty="0" smtClean="0"/>
              <a:t>Aile d’avion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28350" t="28433" r="39363" b="52667"/>
          <a:stretch>
            <a:fillRect/>
          </a:stretch>
        </p:blipFill>
        <p:spPr bwMode="auto">
          <a:xfrm>
            <a:off x="971600" y="1844824"/>
            <a:ext cx="699811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28350" t="70433" r="26763" b="21167"/>
          <a:stretch>
            <a:fillRect/>
          </a:stretch>
        </p:blipFill>
        <p:spPr bwMode="auto">
          <a:xfrm>
            <a:off x="395536" y="4509120"/>
            <a:ext cx="820891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95536" y="4365104"/>
            <a:ext cx="7992888" cy="172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292080" y="2461935"/>
            <a:ext cx="2880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h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38439" y="3558193"/>
            <a:ext cx="2880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389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Illustration (Effet VENTURI): </a:t>
            </a:r>
            <a:br>
              <a:rPr lang="fr-FR" dirty="0" smtClean="0"/>
            </a:br>
            <a:r>
              <a:rPr lang="fr-FR" dirty="0" smtClean="0"/>
              <a:t>Tirage de cheminée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0475" t="23478" r="51659" b="31922"/>
          <a:stretch>
            <a:fillRect/>
          </a:stretch>
        </p:blipFill>
        <p:spPr bwMode="auto">
          <a:xfrm>
            <a:off x="1835696" y="1484783"/>
            <a:ext cx="4975326" cy="447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85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Illustration (Effet VENTURI): </a:t>
            </a:r>
            <a:br>
              <a:rPr lang="fr-FR" dirty="0" smtClean="0"/>
            </a:br>
            <a:r>
              <a:rPr lang="fr-FR" dirty="0" smtClean="0"/>
              <a:t>Tirage de cheminée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0475" t="19600" r="19482" b="10401"/>
          <a:stretch>
            <a:fillRect/>
          </a:stretch>
        </p:blipFill>
        <p:spPr bwMode="auto">
          <a:xfrm>
            <a:off x="755576" y="1398650"/>
            <a:ext cx="7927654" cy="519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260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Illustration (Effet VENTURI): </a:t>
            </a:r>
            <a:br>
              <a:rPr lang="fr-FR" dirty="0" smtClean="0"/>
            </a:br>
            <a:r>
              <a:rPr lang="fr-FR" dirty="0" smtClean="0"/>
              <a:t>Effet MAGNUS</a:t>
            </a:r>
          </a:p>
        </p:txBody>
      </p:sp>
      <p:pic>
        <p:nvPicPr>
          <p:cNvPr id="15363" name="Image 3" descr="570px-Magnus_effect.sv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47800"/>
            <a:ext cx="5053013" cy="449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6012160" y="1988840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- Effet lifté</a:t>
            </a:r>
          </a:p>
          <a:p>
            <a:r>
              <a:rPr lang="fr-FR" sz="3200" dirty="0" smtClean="0"/>
              <a:t>- Effet coupé</a:t>
            </a:r>
          </a:p>
          <a:p>
            <a:r>
              <a:rPr lang="fr-FR" sz="3200" dirty="0" smtClean="0"/>
              <a:t>- Effet brossé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818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4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948" y="2060848"/>
            <a:ext cx="6096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30148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Illustration (Effet VENTURI): </a:t>
            </a:r>
            <a:br>
              <a:rPr lang="fr-FR" dirty="0" smtClean="0"/>
            </a:br>
            <a:r>
              <a:rPr lang="fr-FR" dirty="0" smtClean="0"/>
              <a:t>Effet MAGNUS</a:t>
            </a:r>
          </a:p>
        </p:txBody>
      </p:sp>
    </p:spTree>
    <p:extLst>
      <p:ext uri="{BB962C8B-B14F-4D97-AF65-F5344CB8AC3E}">
        <p14:creationId xmlns:p14="http://schemas.microsoft.com/office/powerpoint/2010/main" val="69436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Illustration (Effet VENTURI): </a:t>
            </a:r>
            <a:br>
              <a:rPr lang="fr-FR" dirty="0" smtClean="0"/>
            </a:br>
            <a:r>
              <a:rPr lang="fr-FR" dirty="0" smtClean="0"/>
              <a:t>Formule 1</a:t>
            </a:r>
            <a:endParaRPr lang="fr-FR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72816"/>
            <a:ext cx="760404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39552" y="5517232"/>
            <a:ext cx="835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Depression sous la voiture      force pressante </a:t>
            </a:r>
          </a:p>
          <a:p>
            <a:pPr algn="ctr"/>
            <a:r>
              <a:rPr lang="fr-FR" sz="3200" dirty="0" smtClean="0"/>
              <a:t>la plaquant au sol        </a:t>
            </a:r>
            <a:endParaRPr lang="fr-FR" sz="3200" dirty="0"/>
          </a:p>
        </p:txBody>
      </p:sp>
      <p:sp>
        <p:nvSpPr>
          <p:cNvPr id="5" name="Flèche droite 4"/>
          <p:cNvSpPr/>
          <p:nvPr/>
        </p:nvSpPr>
        <p:spPr>
          <a:xfrm>
            <a:off x="5436096" y="5733256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1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Illustration (Effet VENTURI):</a:t>
            </a:r>
            <a:br>
              <a:rPr lang="fr-FR" dirty="0" smtClean="0"/>
            </a:br>
            <a:r>
              <a:rPr lang="fr-FR" dirty="0" smtClean="0"/>
              <a:t>Balle de ping-pong</a:t>
            </a:r>
            <a:endParaRPr lang="fr-FR" dirty="0"/>
          </a:p>
        </p:txBody>
      </p:sp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3" cstate="print"/>
          <a:srcRect l="30630" t="14563" r="22328" b="48031"/>
          <a:stretch>
            <a:fillRect/>
          </a:stretch>
        </p:blipFill>
        <p:spPr bwMode="auto">
          <a:xfrm>
            <a:off x="539552" y="1218591"/>
            <a:ext cx="8256286" cy="369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4" cstate="print"/>
          <a:srcRect l="37824" t="39172" r="28416" b="21454"/>
          <a:stretch>
            <a:fillRect/>
          </a:stretch>
        </p:blipFill>
        <p:spPr bwMode="auto">
          <a:xfrm>
            <a:off x="395536" y="3591143"/>
            <a:ext cx="4608512" cy="302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e 13"/>
          <p:cNvGrpSpPr/>
          <p:nvPr/>
        </p:nvGrpSpPr>
        <p:grpSpPr>
          <a:xfrm>
            <a:off x="611560" y="4509120"/>
            <a:ext cx="1296144" cy="1152128"/>
            <a:chOff x="611560" y="4509120"/>
            <a:chExt cx="1296144" cy="1152128"/>
          </a:xfrm>
        </p:grpSpPr>
        <p:cxnSp>
          <p:nvCxnSpPr>
            <p:cNvPr id="6" name="Connecteur droit avec flèche 5"/>
            <p:cNvCxnSpPr/>
            <p:nvPr/>
          </p:nvCxnSpPr>
          <p:spPr>
            <a:xfrm rot="5400000">
              <a:off x="828378" y="5228406"/>
              <a:ext cx="864096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 flipV="1">
              <a:off x="1259632" y="4509120"/>
              <a:ext cx="648072" cy="2880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flipH="1" flipV="1">
              <a:off x="611560" y="4509120"/>
              <a:ext cx="648072" cy="2880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60227" name="Object 3"/>
          <p:cNvGraphicFramePr>
            <a:graphicFrameLocks noChangeAspect="1"/>
          </p:cNvGraphicFramePr>
          <p:nvPr/>
        </p:nvGraphicFramePr>
        <p:xfrm>
          <a:off x="1331640" y="5085184"/>
          <a:ext cx="41116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Équation" r:id="rId5" imgW="139680" imgH="266400" progId="Equation.3">
                  <p:embed/>
                </p:oleObj>
              </mc:Choice>
              <mc:Fallback>
                <p:oleObj name="Équation" r:id="rId5" imgW="1396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085184"/>
                        <a:ext cx="411163" cy="785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28" name="Object 4"/>
          <p:cNvGraphicFramePr>
            <a:graphicFrameLocks noChangeAspect="1"/>
          </p:cNvGraphicFramePr>
          <p:nvPr/>
        </p:nvGraphicFramePr>
        <p:xfrm>
          <a:off x="1193800" y="3621524"/>
          <a:ext cx="642938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Équation" r:id="rId7" imgW="253800" imgH="330120" progId="Equation.3">
                  <p:embed/>
                </p:oleObj>
              </mc:Choice>
              <mc:Fallback>
                <p:oleObj name="Équation" r:id="rId7" imgW="2538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3621524"/>
                        <a:ext cx="642938" cy="836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0229" name="Object 5"/>
          <p:cNvGraphicFramePr>
            <a:graphicFrameLocks noChangeAspect="1"/>
          </p:cNvGraphicFramePr>
          <p:nvPr/>
        </p:nvGraphicFramePr>
        <p:xfrm>
          <a:off x="395536" y="4922539"/>
          <a:ext cx="606772" cy="66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Équation" r:id="rId9" imgW="253800" imgH="279360" progId="Equation.3">
                  <p:embed/>
                </p:oleObj>
              </mc:Choice>
              <mc:Fallback>
                <p:oleObj name="Équation" r:id="rId9" imgW="2538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922539"/>
                        <a:ext cx="606772" cy="6667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3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548680"/>
            <a:ext cx="8712968" cy="6237312"/>
          </a:xfrm>
        </p:spPr>
        <p:txBody>
          <a:bodyPr>
            <a:noAutofit/>
          </a:bodyPr>
          <a:lstStyle/>
          <a:p>
            <a:r>
              <a:rPr lang="fr-FR" sz="2800" dirty="0" smtClean="0"/>
              <a:t>Définir les termes de fluide parfait, d’incompressibilité</a:t>
            </a:r>
          </a:p>
          <a:p>
            <a:r>
              <a:rPr lang="fr-FR" sz="2800" dirty="0" smtClean="0"/>
              <a:t>Citer les définitions d’un écoulement permanent, uniforme</a:t>
            </a:r>
          </a:p>
          <a:p>
            <a:r>
              <a:rPr lang="fr-FR" sz="2800" dirty="0" smtClean="0"/>
              <a:t>Définir la notion de ligne de courant, de tubes de courant</a:t>
            </a:r>
          </a:p>
          <a:p>
            <a:r>
              <a:rPr lang="fr-FR" sz="2800" dirty="0" smtClean="0"/>
              <a:t>Appliquer l’équation de continuité</a:t>
            </a:r>
          </a:p>
          <a:p>
            <a:r>
              <a:rPr lang="fr-FR" sz="2800" dirty="0" smtClean="0"/>
              <a:t>Définir et citer le théorème de BERNOULLI</a:t>
            </a:r>
          </a:p>
          <a:p>
            <a:r>
              <a:rPr lang="fr-FR" sz="2800" dirty="0" smtClean="0"/>
              <a:t>Appliquer le théorème de BERNOULLI</a:t>
            </a:r>
          </a:p>
          <a:p>
            <a:r>
              <a:rPr lang="fr-FR" sz="2800" dirty="0" smtClean="0"/>
              <a:t>Interpréter  le théorème de BERNOULLI en terme d’énergie, de pression et de hauteur</a:t>
            </a:r>
          </a:p>
          <a:p>
            <a:r>
              <a:rPr lang="fr-FR" sz="2800" dirty="0" smtClean="0"/>
              <a:t>Définir les lignes, géométrique, piézométrique et de charge</a:t>
            </a:r>
          </a:p>
          <a:p>
            <a:r>
              <a:rPr lang="fr-FR" sz="2800" dirty="0" smtClean="0"/>
              <a:t>Représenter graphiquement le théorème de BERNOULLI</a:t>
            </a:r>
          </a:p>
          <a:p>
            <a:pPr>
              <a:buNone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263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Illustration (Effet VENTURI):</a:t>
            </a:r>
            <a:br>
              <a:rPr lang="fr-FR" dirty="0" smtClean="0"/>
            </a:br>
            <a:r>
              <a:rPr lang="fr-FR" dirty="0" smtClean="0"/>
              <a:t>Trompe à eau</a:t>
            </a:r>
            <a:endParaRPr lang="fr-FR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59595"/>
            <a:ext cx="3024336" cy="5553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067944" y="2132856"/>
            <a:ext cx="482453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 smtClean="0"/>
              <a:t>Le flux d’eau s’engouffre dans un convergent</a:t>
            </a:r>
          </a:p>
          <a:p>
            <a:pPr algn="ctr"/>
            <a:r>
              <a:rPr lang="fr-FR" sz="3200" dirty="0" smtClean="0"/>
              <a:t>Une dépression se crée au niveau du resserrement, qui</a:t>
            </a:r>
          </a:p>
          <a:p>
            <a:pPr algn="ctr"/>
            <a:r>
              <a:rPr lang="fr-FR" sz="3200" dirty="0" smtClean="0"/>
              <a:t>communique avec le milieu extérieur.</a:t>
            </a:r>
          </a:p>
          <a:p>
            <a:pPr algn="ctr"/>
            <a:r>
              <a:rPr lang="fr-FR" sz="3200" dirty="0" smtClean="0"/>
              <a:t>L’air est aspiré        un vide partiel est réalisé</a:t>
            </a:r>
            <a:endParaRPr lang="fr-FR" sz="3200" dirty="0"/>
          </a:p>
        </p:txBody>
      </p:sp>
      <p:sp>
        <p:nvSpPr>
          <p:cNvPr id="5" name="Flèche droite 4"/>
          <p:cNvSpPr/>
          <p:nvPr/>
        </p:nvSpPr>
        <p:spPr>
          <a:xfrm>
            <a:off x="6876256" y="5301208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9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Illustration (Effet VENTURI):</a:t>
            </a:r>
            <a:br>
              <a:rPr lang="fr-FR" dirty="0" smtClean="0"/>
            </a:br>
            <a:r>
              <a:rPr lang="fr-FR" dirty="0" smtClean="0"/>
              <a:t>Carburateur</a:t>
            </a:r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06225"/>
            <a:ext cx="6414932" cy="419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139952" y="1340768"/>
            <a:ext cx="4824536" cy="40318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3200" dirty="0" smtClean="0"/>
              <a:t>Le flux d’air s’engouffrant dans la gaine d’admission  voit sa vitesse augmenter au niveau des buses, création d’une dépression qui aspire l’émulsion tout en facilitant la vaporisation de l’essence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1483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746" name="Picture 2"/>
          <p:cNvPicPr>
            <a:picLocks noChangeAspect="1" noChangeArrowheads="1"/>
          </p:cNvPicPr>
          <p:nvPr/>
        </p:nvPicPr>
        <p:blipFill>
          <a:blip r:embed="rId2" cstate="print"/>
          <a:srcRect l="26969" t="36133" r="26176" b="49167"/>
          <a:stretch>
            <a:fillRect/>
          </a:stretch>
        </p:blipFill>
        <p:spPr bwMode="auto">
          <a:xfrm>
            <a:off x="323528" y="2204864"/>
            <a:ext cx="856895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Illustration (Effet VENTURI):</a:t>
            </a:r>
            <a:br>
              <a:rPr lang="fr-FR" dirty="0" smtClean="0"/>
            </a:br>
            <a:r>
              <a:rPr lang="fr-FR" dirty="0" smtClean="0"/>
              <a:t>Anévrisme et thrombose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2411761" y="2967335"/>
            <a:ext cx="792088" cy="461665"/>
            <a:chOff x="2411761" y="2967335"/>
            <a:chExt cx="792088" cy="461665"/>
          </a:xfrm>
        </p:grpSpPr>
        <p:sp>
          <p:nvSpPr>
            <p:cNvPr id="4" name="ZoneTexte 3"/>
            <p:cNvSpPr txBox="1"/>
            <p:nvPr/>
          </p:nvSpPr>
          <p:spPr>
            <a:xfrm>
              <a:off x="2411761" y="2967335"/>
              <a:ext cx="79208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 smtClean="0"/>
                <a:t>u</a:t>
              </a:r>
              <a:r>
                <a:rPr lang="fr-FR" sz="2400" baseline="-25000" dirty="0" err="1"/>
                <a:t>A</a:t>
              </a:r>
              <a:endParaRPr lang="fr-FR" sz="2400" baseline="-25000" dirty="0"/>
            </a:p>
          </p:txBody>
        </p:sp>
        <p:cxnSp>
          <p:nvCxnSpPr>
            <p:cNvPr id="3" name="Connecteur droit avec flèche 2"/>
            <p:cNvCxnSpPr/>
            <p:nvPr/>
          </p:nvCxnSpPr>
          <p:spPr>
            <a:xfrm>
              <a:off x="2442095" y="3068960"/>
              <a:ext cx="761754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/>
          <p:cNvGrpSpPr/>
          <p:nvPr/>
        </p:nvGrpSpPr>
        <p:grpSpPr>
          <a:xfrm>
            <a:off x="705343" y="3294126"/>
            <a:ext cx="1296144" cy="461665"/>
            <a:chOff x="683568" y="3212976"/>
            <a:chExt cx="1296144" cy="461665"/>
          </a:xfrm>
        </p:grpSpPr>
        <p:sp>
          <p:nvSpPr>
            <p:cNvPr id="11" name="ZoneTexte 10"/>
            <p:cNvSpPr txBox="1"/>
            <p:nvPr/>
          </p:nvSpPr>
          <p:spPr>
            <a:xfrm>
              <a:off x="899592" y="3212976"/>
              <a:ext cx="10801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 smtClean="0"/>
                <a:t>u</a:t>
              </a:r>
              <a:r>
                <a:rPr lang="fr-FR" sz="2400" baseline="-25000" dirty="0" err="1" smtClean="0"/>
                <a:t>B</a:t>
              </a:r>
              <a:endParaRPr lang="fr-FR" sz="2400" baseline="-25000" dirty="0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>
              <a:off x="683568" y="3284984"/>
              <a:ext cx="1296144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/>
          <p:cNvGrpSpPr/>
          <p:nvPr/>
        </p:nvGrpSpPr>
        <p:grpSpPr>
          <a:xfrm>
            <a:off x="6300192" y="3547702"/>
            <a:ext cx="1296144" cy="461665"/>
            <a:chOff x="683568" y="3212976"/>
            <a:chExt cx="1296144" cy="461665"/>
          </a:xfrm>
        </p:grpSpPr>
        <p:sp>
          <p:nvSpPr>
            <p:cNvPr id="15" name="ZoneTexte 14"/>
            <p:cNvSpPr txBox="1"/>
            <p:nvPr/>
          </p:nvSpPr>
          <p:spPr>
            <a:xfrm>
              <a:off x="899592" y="3212976"/>
              <a:ext cx="10801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 smtClean="0"/>
                <a:t>u</a:t>
              </a:r>
              <a:r>
                <a:rPr lang="fr-FR" sz="2400" baseline="-25000" dirty="0" err="1"/>
                <a:t>A</a:t>
              </a:r>
              <a:endParaRPr lang="fr-FR" sz="2400" baseline="-25000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683568" y="3284984"/>
              <a:ext cx="1296144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292080" y="3524958"/>
            <a:ext cx="792088" cy="461665"/>
            <a:chOff x="2411761" y="2967335"/>
            <a:chExt cx="792088" cy="461665"/>
          </a:xfrm>
        </p:grpSpPr>
        <p:sp>
          <p:nvSpPr>
            <p:cNvPr id="18" name="ZoneTexte 17"/>
            <p:cNvSpPr txBox="1"/>
            <p:nvPr/>
          </p:nvSpPr>
          <p:spPr>
            <a:xfrm>
              <a:off x="2411761" y="2967335"/>
              <a:ext cx="79208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 smtClean="0"/>
                <a:t>u</a:t>
              </a:r>
              <a:r>
                <a:rPr lang="fr-FR" sz="2400" baseline="-25000" dirty="0" err="1" smtClean="0"/>
                <a:t>B</a:t>
              </a:r>
              <a:endParaRPr lang="fr-FR" sz="2400" baseline="-25000" dirty="0"/>
            </a:p>
          </p:txBody>
        </p:sp>
        <p:cxnSp>
          <p:nvCxnSpPr>
            <p:cNvPr id="19" name="Connecteur droit avec flèche 18"/>
            <p:cNvCxnSpPr/>
            <p:nvPr/>
          </p:nvCxnSpPr>
          <p:spPr>
            <a:xfrm>
              <a:off x="2442095" y="3068960"/>
              <a:ext cx="761754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509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63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003157"/>
              </p:ext>
            </p:extLst>
          </p:nvPr>
        </p:nvGraphicFramePr>
        <p:xfrm>
          <a:off x="368300" y="4522788"/>
          <a:ext cx="4738688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Équation" r:id="rId3" imgW="1320480" imgH="393480" progId="Equation.3">
                  <p:embed/>
                </p:oleObj>
              </mc:Choice>
              <mc:Fallback>
                <p:oleObj name="Équation" r:id="rId3" imgW="1320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4522788"/>
                        <a:ext cx="4738688" cy="14128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Applications : TORICELLI</a:t>
            </a:r>
            <a:br>
              <a:rPr lang="fr-FR" dirty="0" smtClean="0"/>
            </a:br>
            <a:r>
              <a:rPr lang="fr-FR" dirty="0" smtClean="0"/>
              <a:t>Temps de vidange </a:t>
            </a:r>
            <a:endParaRPr lang="fr-FR" dirty="0"/>
          </a:p>
        </p:txBody>
      </p:sp>
      <p:grpSp>
        <p:nvGrpSpPr>
          <p:cNvPr id="30" name="Groupe 29"/>
          <p:cNvGrpSpPr/>
          <p:nvPr/>
        </p:nvGrpSpPr>
        <p:grpSpPr>
          <a:xfrm>
            <a:off x="827584" y="1484784"/>
            <a:ext cx="5531524" cy="2683460"/>
            <a:chOff x="1128708" y="1484784"/>
            <a:chExt cx="5531524" cy="268346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23798" t="27532" r="49637" b="50812"/>
            <a:stretch>
              <a:fillRect/>
            </a:stretch>
          </p:blipFill>
          <p:spPr bwMode="auto">
            <a:xfrm>
              <a:off x="1128708" y="1635294"/>
              <a:ext cx="5531524" cy="2512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558137" y="2184806"/>
              <a:ext cx="316910" cy="785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15765" y="1775110"/>
              <a:ext cx="792276" cy="314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08040" y="3676341"/>
              <a:ext cx="713048" cy="314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431214" y="2263308"/>
              <a:ext cx="871503" cy="570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H</a:t>
              </a:r>
              <a:endParaRPr lang="fr-FR" sz="2800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936537" y="1556792"/>
              <a:ext cx="871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A</a:t>
              </a:r>
              <a:endParaRPr lang="fr-FR" sz="2800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3937020" y="2636912"/>
              <a:ext cx="871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bg1"/>
                  </a:solidFill>
                </a:rPr>
                <a:t>B</a:t>
              </a:r>
              <a:endParaRPr lang="fr-FR" sz="2800" dirty="0">
                <a:solidFill>
                  <a:schemeClr val="bg1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499992" y="1484784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A</a:t>
              </a:r>
              <a:endParaRPr lang="fr-FR" sz="2800" baseline="-25000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4067944" y="3645024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B</a:t>
              </a:r>
              <a:endParaRPr lang="fr-FR" sz="2800" baseline="-25000" dirty="0"/>
            </a:p>
          </p:txBody>
        </p:sp>
        <p:cxnSp>
          <p:nvCxnSpPr>
            <p:cNvPr id="26" name="Connecteur droit avec flèche 25"/>
            <p:cNvCxnSpPr/>
            <p:nvPr/>
          </p:nvCxnSpPr>
          <p:spPr>
            <a:xfrm>
              <a:off x="2267744" y="1988840"/>
              <a:ext cx="396044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4109396" y="3645024"/>
              <a:ext cx="252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lèche droite 30"/>
          <p:cNvSpPr/>
          <p:nvPr/>
        </p:nvSpPr>
        <p:spPr>
          <a:xfrm>
            <a:off x="5436096" y="4959052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977149"/>
              </p:ext>
            </p:extLst>
          </p:nvPr>
        </p:nvGraphicFramePr>
        <p:xfrm>
          <a:off x="6228184" y="4561417"/>
          <a:ext cx="2616060" cy="108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Équation" r:id="rId6" imgW="1104840" imgH="457200" progId="Equation.3">
                  <p:embed/>
                </p:oleObj>
              </mc:Choice>
              <mc:Fallback>
                <p:oleObj name="Équation" r:id="rId6" imgW="1104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561417"/>
                        <a:ext cx="2616060" cy="108330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9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96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oneTexte 34"/>
          <p:cNvSpPr txBox="1"/>
          <p:nvPr/>
        </p:nvSpPr>
        <p:spPr>
          <a:xfrm>
            <a:off x="611560" y="-65738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Ce qu’il faut retenir</a:t>
            </a:r>
            <a:endParaRPr lang="fr-FR" sz="4000" dirty="0"/>
          </a:p>
        </p:txBody>
      </p:sp>
      <p:sp>
        <p:nvSpPr>
          <p:cNvPr id="9" name="ZoneTexte 8"/>
          <p:cNvSpPr txBox="1"/>
          <p:nvPr/>
        </p:nvSpPr>
        <p:spPr>
          <a:xfrm>
            <a:off x="611560" y="671005"/>
            <a:ext cx="835292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/>
              <a:t>La définition du fluide parfait, d’écoulement permanent, de lignes et tubes de courant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/>
              <a:t>La différence entre pression statique et dynamique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/>
              <a:t>L’équation de continuité et son sens physique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/>
              <a:t> L’équation de BERNOULLI et son sens physique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/>
              <a:t> </a:t>
            </a:r>
            <a:r>
              <a:rPr lang="fr-FR" sz="2400" dirty="0" smtClean="0">
                <a:sym typeface="Symbol"/>
              </a:rPr>
              <a:t>Au travers des lignes de charge, piézométrique et géométrique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>
                <a:sym typeface="Symbol"/>
              </a:rPr>
              <a:t>L’utilité des tubes de PITOT pour les mesures des différentes pressions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>
                <a:sym typeface="Symbol"/>
              </a:rPr>
              <a:t>Le fonctionnement d’organes </a:t>
            </a:r>
            <a:r>
              <a:rPr lang="fr-FR" sz="2400" dirty="0" err="1" smtClean="0">
                <a:sym typeface="Symbol"/>
              </a:rPr>
              <a:t>déprimogènes</a:t>
            </a:r>
            <a:r>
              <a:rPr lang="fr-FR" sz="2400" dirty="0" smtClean="0">
                <a:sym typeface="Symbol"/>
              </a:rPr>
              <a:t> tels que le tube VENTURI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>
                <a:sym typeface="Symbol"/>
              </a:rPr>
              <a:t>Leurs applications dans le calcul du débit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400" dirty="0" smtClean="0"/>
              <a:t>Calculer le temps de vidange d’un réservoir (TORRICELLI)</a:t>
            </a:r>
          </a:p>
        </p:txBody>
      </p:sp>
    </p:spTree>
    <p:extLst>
      <p:ext uri="{BB962C8B-B14F-4D97-AF65-F5344CB8AC3E}">
        <p14:creationId xmlns:p14="http://schemas.microsoft.com/office/powerpoint/2010/main" val="153367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268760"/>
            <a:ext cx="8712968" cy="3240360"/>
          </a:xfrm>
        </p:spPr>
        <p:txBody>
          <a:bodyPr>
            <a:noAutofit/>
          </a:bodyPr>
          <a:lstStyle/>
          <a:p>
            <a:r>
              <a:rPr lang="fr-FR" sz="2800" dirty="0" smtClean="0"/>
              <a:t>Expliquer quantitativement le fonctionnement d’un tube de PITOT</a:t>
            </a:r>
          </a:p>
          <a:p>
            <a:r>
              <a:rPr lang="fr-FR" sz="2800" dirty="0" smtClean="0"/>
              <a:t>Détailler le fonctionnement d’appareils de mesure</a:t>
            </a:r>
          </a:p>
          <a:p>
            <a:r>
              <a:rPr lang="fr-FR" sz="2800" dirty="0" smtClean="0"/>
              <a:t>Expliquer quantitativement  le fonctionnement d’un tube de VENTURI</a:t>
            </a:r>
          </a:p>
          <a:p>
            <a:r>
              <a:rPr lang="fr-FR" sz="2800" dirty="0" smtClean="0"/>
              <a:t>Calculer le temps de vidange d’un réservoir (TORICELLI)</a:t>
            </a:r>
          </a:p>
          <a:p>
            <a:pPr>
              <a:buNone/>
            </a:pPr>
            <a:endParaRPr lang="fr-FR" sz="2800" dirty="0" smtClean="0"/>
          </a:p>
          <a:p>
            <a:pPr>
              <a:buNone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337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980728"/>
            <a:ext cx="2591602" cy="162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5903640" y="2708920"/>
            <a:ext cx="3240360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Décollement hydrodynamique sur une VW </a:t>
            </a:r>
            <a:r>
              <a:rPr lang="fr-FR" sz="1200" dirty="0" err="1" smtClean="0"/>
              <a:t>Beetle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 l="37824" t="39172" r="28416" b="21454"/>
          <a:stretch>
            <a:fillRect/>
          </a:stretch>
        </p:blipFill>
        <p:spPr bwMode="auto">
          <a:xfrm>
            <a:off x="5868144" y="2996952"/>
            <a:ext cx="296492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 l="57584" t="38188" r="29523" b="37646"/>
          <a:stretch>
            <a:fillRect/>
          </a:stretch>
        </p:blipFill>
        <p:spPr bwMode="auto">
          <a:xfrm>
            <a:off x="3131840" y="3140968"/>
            <a:ext cx="2546716" cy="268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5" cstate="print"/>
          <a:srcRect l="49999" t="62968" r="31737" b="13407"/>
          <a:stretch>
            <a:fillRect/>
          </a:stretch>
        </p:blipFill>
        <p:spPr bwMode="auto">
          <a:xfrm>
            <a:off x="2987824" y="1124744"/>
            <a:ext cx="277230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l="27309" t="25563" r="54981" b="16360"/>
          <a:stretch>
            <a:fillRect/>
          </a:stretch>
        </p:blipFill>
        <p:spPr bwMode="auto">
          <a:xfrm>
            <a:off x="395536" y="1556792"/>
            <a:ext cx="2376264" cy="43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Manifestations hydrauliques</a:t>
            </a:r>
            <a:endParaRPr lang="fr-FR" dirty="0"/>
          </a:p>
        </p:txBody>
      </p:sp>
      <p:pic>
        <p:nvPicPr>
          <p:cNvPr id="11" name="Image 5" descr="2_pompes_centrifuge_parallele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5057888"/>
            <a:ext cx="2710193" cy="177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57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fr-FR" dirty="0" smtClean="0"/>
              <a:t>Définitions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700808"/>
            <a:ext cx="8712968" cy="2952328"/>
          </a:xfrm>
        </p:spPr>
        <p:txBody>
          <a:bodyPr>
            <a:noAutofit/>
          </a:bodyPr>
          <a:lstStyle/>
          <a:p>
            <a:r>
              <a:rPr lang="fr-FR" sz="2800" dirty="0" smtClean="0"/>
              <a:t>Fluide</a:t>
            </a:r>
          </a:p>
          <a:p>
            <a:r>
              <a:rPr lang="fr-FR" sz="2800" dirty="0" smtClean="0"/>
              <a:t>Fluide parfait</a:t>
            </a:r>
          </a:p>
          <a:p>
            <a:r>
              <a:rPr lang="fr-FR" sz="2800" dirty="0" smtClean="0"/>
              <a:t>Incompressible</a:t>
            </a:r>
          </a:p>
          <a:p>
            <a:r>
              <a:rPr lang="fr-FR" sz="2800" dirty="0" smtClean="0"/>
              <a:t>Ecoulement permanent</a:t>
            </a:r>
          </a:p>
          <a:p>
            <a:r>
              <a:rPr lang="fr-FR" sz="2800" dirty="0" smtClean="0"/>
              <a:t>Ecoulement uniforme</a:t>
            </a:r>
          </a:p>
        </p:txBody>
      </p:sp>
    </p:spTree>
    <p:extLst>
      <p:ext uri="{BB962C8B-B14F-4D97-AF65-F5344CB8AC3E}">
        <p14:creationId xmlns:p14="http://schemas.microsoft.com/office/powerpoint/2010/main" val="22049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1095</Words>
  <Application>Microsoft Office PowerPoint</Application>
  <PresentationFormat>Affichage à l'écran (4:3)</PresentationFormat>
  <Paragraphs>257</Paragraphs>
  <Slides>64</Slides>
  <Notes>7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66" baseType="lpstr">
      <vt:lpstr>Thème Office</vt:lpstr>
      <vt:lpstr>Équation</vt:lpstr>
      <vt:lpstr>La physique en deuxième année</vt:lpstr>
      <vt:lpstr>Equipe pédagogique</vt:lpstr>
      <vt:lpstr>Présentation PowerPoint</vt:lpstr>
      <vt:lpstr>Cours d’hydraulique </vt:lpstr>
      <vt:lpstr>Dynamique des fluides parfaits Théorème de BERNOULLI</vt:lpstr>
      <vt:lpstr>Objectifs</vt:lpstr>
      <vt:lpstr>Objectifs</vt:lpstr>
      <vt:lpstr>Manifestations hydrauliques</vt:lpstr>
      <vt:lpstr>Définitions</vt:lpstr>
      <vt:lpstr>Fluide </vt:lpstr>
      <vt:lpstr>Fluide parfait</vt:lpstr>
      <vt:lpstr>Fluide liquide</vt:lpstr>
      <vt:lpstr>Ecoulement permanent</vt:lpstr>
      <vt:lpstr>Ecoulement uniforme</vt:lpstr>
      <vt:lpstr>Description de l’écoulement</vt:lpstr>
      <vt:lpstr>Tube et lignes de courant</vt:lpstr>
      <vt:lpstr>Présentation PowerPoint</vt:lpstr>
      <vt:lpstr>Présentation PowerPoint</vt:lpstr>
      <vt:lpstr>Débits massique et volumique</vt:lpstr>
      <vt:lpstr>Débits massique et volumique</vt:lpstr>
      <vt:lpstr>Si vitesse non uniforme sur toute la section</vt:lpstr>
      <vt:lpstr>Equation de continuité</vt:lpstr>
      <vt:lpstr>Equation de continuité / relation pratique</vt:lpstr>
      <vt:lpstr>Exercice d’application</vt:lpstr>
      <vt:lpstr>Résultats</vt:lpstr>
      <vt:lpstr>Synthèse</vt:lpstr>
      <vt:lpstr>Présentation PowerPoint</vt:lpstr>
      <vt:lpstr>Théorème de BERNOULLI</vt:lpstr>
      <vt:lpstr>Théorème de BERNOULLI</vt:lpstr>
      <vt:lpstr>Théorème de BERNOULLI</vt:lpstr>
      <vt:lpstr>Le diagramme piézométrique</vt:lpstr>
      <vt:lpstr>Théorème de BERNOULLI </vt:lpstr>
      <vt:lpstr>Le diagramme piézométrique  (fluide parfait)</vt:lpstr>
      <vt:lpstr>Le diagramme piézométrique  (fluide parfait)</vt:lpstr>
      <vt:lpstr>Applications : TORICELLI Vidange de réservoir </vt:lpstr>
      <vt:lpstr>Applications : TORICELLI Vidange de réservoir </vt:lpstr>
      <vt:lpstr>Cc= f(forme orifice)</vt:lpstr>
      <vt:lpstr>Applications: tubes de PITOT</vt:lpstr>
      <vt:lpstr>Applications: tubes de PITOT</vt:lpstr>
      <vt:lpstr>Point d’arrêt</vt:lpstr>
      <vt:lpstr>Applications: tubes de PITOT</vt:lpstr>
      <vt:lpstr>Synthèse: tubes de PITOT</vt:lpstr>
      <vt:lpstr>Synthèse: Double tube de PITOT</vt:lpstr>
      <vt:lpstr>Tubes de PITOT</vt:lpstr>
      <vt:lpstr>Applications: le tube de VENTURI</vt:lpstr>
      <vt:lpstr>Applications: le tube de VENTURI Détermination du débit</vt:lpstr>
      <vt:lpstr>Applications du tube VENTURI: ventouse pour manipulation de charge</vt:lpstr>
      <vt:lpstr>Applications du tube VENTURI: ventouse pour manipulation de charge</vt:lpstr>
      <vt:lpstr>Applications du tube VENTURI: dispositif de réalisation de vide </vt:lpstr>
      <vt:lpstr>Organes déprimogènes: le diaphragme</vt:lpstr>
      <vt:lpstr>Illustration (effet VENTURI): écoulement à surface libre</vt:lpstr>
      <vt:lpstr>Diagramme piézométrique écoulement à surface libre</vt:lpstr>
      <vt:lpstr>Illustration (Effet VENTURI): Aile d’avion</vt:lpstr>
      <vt:lpstr>Illustration (Effet VENTURI):  Tirage de cheminée</vt:lpstr>
      <vt:lpstr>Illustration (Effet VENTURI):  Tirage de cheminée</vt:lpstr>
      <vt:lpstr>Illustration (Effet VENTURI):  Effet MAGNUS</vt:lpstr>
      <vt:lpstr>Illustration (Effet VENTURI):  Effet MAGNUS</vt:lpstr>
      <vt:lpstr>Illustration (Effet VENTURI):  Formule 1</vt:lpstr>
      <vt:lpstr>Illustration (Effet VENTURI): Balle de ping-pong</vt:lpstr>
      <vt:lpstr>Illustration (Effet VENTURI): Trompe à eau</vt:lpstr>
      <vt:lpstr>Illustration (Effet VENTURI): Carburateur</vt:lpstr>
      <vt:lpstr>Illustration (Effet VENTURI): Anévrisme et thrombose</vt:lpstr>
      <vt:lpstr>Applications : TORICELLI Temps de vidange 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physique en deuxième année</dc:title>
  <dc:creator>David SARMEO</dc:creator>
  <cp:lastModifiedBy>David SARMEO</cp:lastModifiedBy>
  <cp:revision>2</cp:revision>
  <dcterms:created xsi:type="dcterms:W3CDTF">2017-10-02T14:02:11Z</dcterms:created>
  <dcterms:modified xsi:type="dcterms:W3CDTF">2017-10-02T14:07:48Z</dcterms:modified>
</cp:coreProperties>
</file>